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099" r:id="rId2"/>
    <p:sldId id="917" r:id="rId3"/>
    <p:sldId id="893" r:id="rId4"/>
    <p:sldId id="3100" r:id="rId5"/>
    <p:sldId id="3118" r:id="rId6"/>
    <p:sldId id="3104" r:id="rId7"/>
    <p:sldId id="905" r:id="rId8"/>
    <p:sldId id="910" r:id="rId9"/>
    <p:sldId id="3106" r:id="rId10"/>
    <p:sldId id="3107" r:id="rId11"/>
    <p:sldId id="3108" r:id="rId12"/>
    <p:sldId id="3109" r:id="rId13"/>
    <p:sldId id="3110" r:id="rId14"/>
    <p:sldId id="3111" r:id="rId15"/>
    <p:sldId id="3112" r:id="rId16"/>
    <p:sldId id="3105" r:id="rId17"/>
    <p:sldId id="3116" r:id="rId18"/>
    <p:sldId id="3114" r:id="rId19"/>
    <p:sldId id="3117" r:id="rId20"/>
    <p:sldId id="2887" r:id="rId21"/>
  </p:sldIdLst>
  <p:sldSz cx="24387175" cy="13716000"/>
  <p:notesSz cx="6858000" cy="9144000"/>
  <p:defaultTextStyle>
    <a:defPPr>
      <a:defRPr lang="en-US"/>
    </a:defPPr>
    <a:lvl1pPr marL="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icture" id="{854A88F4-AE7F-4CE7-8297-07F2733234E5}">
          <p14:sldIdLst>
            <p14:sldId id="3099"/>
            <p14:sldId id="917"/>
            <p14:sldId id="893"/>
            <p14:sldId id="3100"/>
            <p14:sldId id="3118"/>
            <p14:sldId id="3104"/>
            <p14:sldId id="905"/>
            <p14:sldId id="910"/>
            <p14:sldId id="3106"/>
            <p14:sldId id="3107"/>
            <p14:sldId id="3108"/>
            <p14:sldId id="3109"/>
            <p14:sldId id="3110"/>
            <p14:sldId id="3111"/>
            <p14:sldId id="3112"/>
            <p14:sldId id="3105"/>
            <p14:sldId id="3116"/>
            <p14:sldId id="3114"/>
            <p14:sldId id="3117"/>
            <p14:sldId id="28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4" clrIdx="0">
    <p:extLst>
      <p:ext uri="{19B8F6BF-5375-455C-9EA6-DF929625EA0E}">
        <p15:presenceInfo xmlns:p15="http://schemas.microsoft.com/office/powerpoint/2012/main" userId="Пользователь Windows" providerId="None"/>
      </p:ext>
    </p:extLst>
  </p:cmAuthor>
  <p:cmAuthor id="2" name="Парфенова Ксения Васильевна" initials="ПКВ" lastIdx="6" clrIdx="1">
    <p:extLst>
      <p:ext uri="{19B8F6BF-5375-455C-9EA6-DF929625EA0E}">
        <p15:presenceInfo xmlns:p15="http://schemas.microsoft.com/office/powerpoint/2012/main" userId="S-1-5-21-2756782971-977258598-3578152792-67527" providerId="AD"/>
      </p:ext>
    </p:extLst>
  </p:cmAuthor>
  <p:cmAuthor id="3" name="Graf" initials="G" lastIdx="3" clrIdx="2">
    <p:extLst>
      <p:ext uri="{19B8F6BF-5375-455C-9EA6-DF929625EA0E}">
        <p15:presenceInfo xmlns:p15="http://schemas.microsoft.com/office/powerpoint/2012/main" userId="Graf" providerId="None"/>
      </p:ext>
    </p:extLst>
  </p:cmAuthor>
  <p:cmAuthor id="4" name="Куликова Римма Владимировна" initials="КРВ" lastIdx="1" clrIdx="3">
    <p:extLst>
      <p:ext uri="{19B8F6BF-5375-455C-9EA6-DF929625EA0E}">
        <p15:presenceInfo xmlns:p15="http://schemas.microsoft.com/office/powerpoint/2012/main" userId="S-1-5-21-2756782971-977258598-3578152792-15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CF0"/>
    <a:srgbClr val="004D9E"/>
    <a:srgbClr val="EDF0F3"/>
    <a:srgbClr val="94C11A"/>
    <a:srgbClr val="AEE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82346" autoAdjust="0"/>
  </p:normalViewPr>
  <p:slideViewPr>
    <p:cSldViewPr snapToGrid="0" showGuides="1">
      <p:cViewPr varScale="1">
        <p:scale>
          <a:sx n="58" d="100"/>
          <a:sy n="58" d="100"/>
        </p:scale>
        <p:origin x="456" y="90"/>
      </p:cViewPr>
      <p:guideLst>
        <p:guide orient="horz" pos="4320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280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sz="2500">
                <a:solidFill>
                  <a:schemeClr val="accent2"/>
                </a:solidFill>
              </a:defRPr>
            </a:pPr>
            <a:r>
              <a:rPr lang="ru-RU" sz="2500" dirty="0">
                <a:solidFill>
                  <a:schemeClr val="accent2"/>
                </a:solidFill>
              </a:rPr>
              <a:t>ДИНАМИКА КОЛИЧЕСТВА ЗАКЛЮЧЁННЫХ ДОГОВОРОВ ЛИЗИНГА,</a:t>
            </a:r>
            <a:r>
              <a:rPr lang="ru-RU" sz="2500" baseline="0" dirty="0">
                <a:solidFill>
                  <a:schemeClr val="accent2"/>
                </a:solidFill>
              </a:rPr>
              <a:t> </a:t>
            </a:r>
            <a:r>
              <a:rPr lang="ru-RU" sz="2500" dirty="0">
                <a:solidFill>
                  <a:schemeClr val="accent2"/>
                </a:solidFill>
              </a:rPr>
              <a:t>ШТ.</a:t>
            </a:r>
          </a:p>
        </c:rich>
      </c:tx>
      <c:layout>
        <c:manualLayout>
          <c:xMode val="edge"/>
          <c:yMode val="edge"/>
          <c:x val="0.15276493416823447"/>
          <c:y val="9.1080722980132565E-3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изменения количества заключённых договоров лизинга
компании «Балтийский лизинг», шт.</c:v>
                </c:pt>
              </c:strCache>
            </c:strRef>
          </c:tx>
          <c:spPr>
            <a:gradFill>
              <a:gsLst>
                <a:gs pos="0">
                  <a:srgbClr val="94C11A"/>
                </a:gs>
                <a:gs pos="100000">
                  <a:srgbClr val="004D9E"/>
                </a:gs>
              </a:gsLst>
              <a:lin ang="5400000" scaled="0"/>
            </a:gradFill>
            <a:ln>
              <a:noFill/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2309</c:v>
                </c:pt>
                <c:pt idx="1">
                  <c:v>3822</c:v>
                </c:pt>
                <c:pt idx="2">
                  <c:v>5613</c:v>
                </c:pt>
                <c:pt idx="3">
                  <c:v>7550</c:v>
                </c:pt>
                <c:pt idx="4">
                  <c:v>7547</c:v>
                </c:pt>
                <c:pt idx="5">
                  <c:v>7693</c:v>
                </c:pt>
                <c:pt idx="6">
                  <c:v>9930</c:v>
                </c:pt>
                <c:pt idx="7">
                  <c:v>13478</c:v>
                </c:pt>
                <c:pt idx="8">
                  <c:v>16196</c:v>
                </c:pt>
                <c:pt idx="9">
                  <c:v>19688</c:v>
                </c:pt>
                <c:pt idx="10">
                  <c:v>21419</c:v>
                </c:pt>
                <c:pt idx="11">
                  <c:v>26007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45-4165-9461-78CF5EDAE5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"/>
        <c:overlap val="100"/>
        <c:axId val="159738496"/>
        <c:axId val="158945664"/>
      </c:barChart>
      <c:catAx>
        <c:axId val="159738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500" baseline="0">
                <a:solidFill>
                  <a:schemeClr val="accent2"/>
                </a:solidFill>
              </a:defRPr>
            </a:pPr>
            <a:endParaRPr lang="ru-RU"/>
          </a:p>
        </c:txPr>
        <c:crossAx val="158945664"/>
        <c:crosses val="autoZero"/>
        <c:auto val="1"/>
        <c:lblAlgn val="ctr"/>
        <c:lblOffset val="100"/>
        <c:noMultiLvlLbl val="0"/>
      </c:catAx>
      <c:valAx>
        <c:axId val="158945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500" baseline="0">
                <a:solidFill>
                  <a:srgbClr val="004D9E"/>
                </a:solidFill>
              </a:defRPr>
            </a:pPr>
            <a:endParaRPr lang="ru-RU"/>
          </a:p>
        </c:txPr>
        <c:crossAx val="159738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sz="2500">
                <a:solidFill>
                  <a:schemeClr val="bg1"/>
                </a:solidFill>
              </a:defRPr>
            </a:pPr>
            <a:r>
              <a:rPr lang="ru-RU" sz="2500" dirty="0">
                <a:solidFill>
                  <a:schemeClr val="accent2"/>
                </a:solidFill>
              </a:rPr>
              <a:t>ВЕЛИЧИНА ЛИЗИНГОВОГО ПОРТФЕЛЯ, МЛРД РУБ.</a:t>
            </a:r>
          </a:p>
        </c:rich>
      </c:tx>
      <c:layout>
        <c:manualLayout>
          <c:xMode val="edge"/>
          <c:yMode val="edge"/>
          <c:x val="0.11258887892095604"/>
          <c:y val="9.1080722980132565E-3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Величина лизингового портфеля, млрд руб.</c:v>
                </c:pt>
              </c:strCache>
            </c:strRef>
          </c:tx>
          <c:spPr>
            <a:gradFill>
              <a:gsLst>
                <a:gs pos="0">
                  <a:srgbClr val="94C11A"/>
                </a:gs>
                <a:gs pos="100000">
                  <a:srgbClr val="004D9E"/>
                </a:gs>
              </a:gsLst>
              <a:lin ang="5400000" scaled="0"/>
            </a:gradFill>
            <a:ln>
              <a:noFill/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5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16.100000000000001</c:v>
                </c:pt>
                <c:pt idx="1">
                  <c:v>17.7</c:v>
                </c:pt>
                <c:pt idx="2">
                  <c:v>23.4</c:v>
                </c:pt>
                <c:pt idx="3">
                  <c:v>28.5</c:v>
                </c:pt>
                <c:pt idx="4">
                  <c:v>30.4</c:v>
                </c:pt>
                <c:pt idx="5">
                  <c:v>29.6</c:v>
                </c:pt>
                <c:pt idx="6">
                  <c:v>32.799999999999997</c:v>
                </c:pt>
                <c:pt idx="7">
                  <c:v>41.1</c:v>
                </c:pt>
                <c:pt idx="8">
                  <c:v>51.3</c:v>
                </c:pt>
                <c:pt idx="9">
                  <c:v>65.06</c:v>
                </c:pt>
                <c:pt idx="10">
                  <c:v>80.599999999999994</c:v>
                </c:pt>
                <c:pt idx="11">
                  <c:v>115.3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D6-4361-91CC-A2B46F4770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"/>
        <c:overlap val="100"/>
        <c:axId val="158970240"/>
        <c:axId val="158971776"/>
      </c:barChart>
      <c:catAx>
        <c:axId val="158970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500" baseline="0">
                <a:solidFill>
                  <a:schemeClr val="accent2"/>
                </a:solidFill>
              </a:defRPr>
            </a:pPr>
            <a:endParaRPr lang="ru-RU"/>
          </a:p>
        </c:txPr>
        <c:crossAx val="158971776"/>
        <c:crosses val="autoZero"/>
        <c:auto val="1"/>
        <c:lblAlgn val="ctr"/>
        <c:lblOffset val="100"/>
        <c:noMultiLvlLbl val="0"/>
      </c:catAx>
      <c:valAx>
        <c:axId val="158971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500" b="0" i="0" strike="noStrike" baseline="0">
                <a:solidFill>
                  <a:srgbClr val="004D9E"/>
                </a:solidFill>
              </a:defRPr>
            </a:pPr>
            <a:endParaRPr lang="ru-RU"/>
          </a:p>
        </c:txPr>
        <c:crossAx val="158970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14D9B8-E684-493F-A708-19C6CF5C1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543FB7-9BFA-4D7D-A924-EA51CBEB95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E0EC4-BC8C-4944-81D2-4F038B7479CC}" type="datetimeFigureOut">
              <a:rPr lang="vi-VN" smtClean="0"/>
              <a:pPr/>
              <a:t>08/11/2022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1DA073-33B0-42CA-B665-955FD914D6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EA5822-D0FF-4590-B1B0-E4E55F325F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C7C06-EB06-4BE0-B917-C7AF297F6B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748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5C806-003F-4162-BA20-19C58E3CA473}" type="datetimeFigureOut">
              <a:rPr lang="vi-VN" smtClean="0"/>
              <a:pPr/>
              <a:t>08/11/2022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CE21E-9EF1-4E98-9FC8-D12FD29C2821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4949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6" name="Shape 461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17" name="Shape 461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5450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6BB223-11EE-42A2-A995-C8CAFE8E5A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45202" y="2"/>
            <a:ext cx="5099050" cy="604837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866C53B-ABFA-4E58-8FCC-FED4C28E7B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05987" y="7667627"/>
            <a:ext cx="5099050" cy="604837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499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FC8234-F586-46C1-9FB9-A1927EFC5F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7175" cy="13716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2785A4D7-AA8C-47EF-9BF7-9F41D2EB90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66683" y="3186490"/>
            <a:ext cx="10453810" cy="734302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041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3BCC95-5310-45CF-B576-3D04993CCA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7175" cy="13716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89AA782-34DA-45FD-AE3E-B10316CD34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650788" y="3743325"/>
            <a:ext cx="9542462" cy="622935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5491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8B54C0-53A0-4DEC-ABA2-58F4C8FFB4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7175" cy="13716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2077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20F029-D2DC-4524-B73A-0486F97EA7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39431" y="2074864"/>
            <a:ext cx="15708313" cy="956627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3005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ADA41E-7E9D-447A-AC2C-33164329F8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93588" y="6858000"/>
            <a:ext cx="12193588" cy="6858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0DA2D31-4E74-4089-867F-9220F3AD3F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78697" y="2"/>
            <a:ext cx="8767273" cy="558018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757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A3AAD0-6921-4BDC-8C67-78472A1D31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05550" y="5372100"/>
            <a:ext cx="4953000" cy="83439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9E02A2D-64C4-4CD9-9749-2D8B2A93EFB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772900" y="9410700"/>
            <a:ext cx="4953000" cy="43053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0D76FA8-054B-43B5-AB91-16C2665A6D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240251" y="6858000"/>
            <a:ext cx="4953000" cy="6858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CA4EFEA-F3D8-4E92-81DA-43A9C416EC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240251" y="2"/>
            <a:ext cx="4953000" cy="6541477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6446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C5BAFDA-7C5B-43DA-A90D-74E33B86AE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429233" y="1877568"/>
            <a:ext cx="3553968" cy="3450336"/>
          </a:xfrm>
          <a:custGeom>
            <a:avLst/>
            <a:gdLst>
              <a:gd name="connsiteX0" fmla="*/ 1834896 w 3553968"/>
              <a:gd name="connsiteY0" fmla="*/ 0 h 3450336"/>
              <a:gd name="connsiteX1" fmla="*/ 2005584 w 3553968"/>
              <a:gd name="connsiteY1" fmla="*/ 12192 h 3450336"/>
              <a:gd name="connsiteX2" fmla="*/ 3084576 w 3553968"/>
              <a:gd name="connsiteY2" fmla="*/ 597408 h 3450336"/>
              <a:gd name="connsiteX3" fmla="*/ 3456432 w 3553968"/>
              <a:gd name="connsiteY3" fmla="*/ 859536 h 3450336"/>
              <a:gd name="connsiteX4" fmla="*/ 3511296 w 3553968"/>
              <a:gd name="connsiteY4" fmla="*/ 969264 h 3450336"/>
              <a:gd name="connsiteX5" fmla="*/ 3553968 w 3553968"/>
              <a:gd name="connsiteY5" fmla="*/ 1121664 h 3450336"/>
              <a:gd name="connsiteX6" fmla="*/ 3511296 w 3553968"/>
              <a:gd name="connsiteY6" fmla="*/ 1371600 h 3450336"/>
              <a:gd name="connsiteX7" fmla="*/ 2170176 w 3553968"/>
              <a:gd name="connsiteY7" fmla="*/ 3224784 h 3450336"/>
              <a:gd name="connsiteX8" fmla="*/ 1895856 w 3553968"/>
              <a:gd name="connsiteY8" fmla="*/ 3407664 h 3450336"/>
              <a:gd name="connsiteX9" fmla="*/ 1706880 w 3553968"/>
              <a:gd name="connsiteY9" fmla="*/ 3450336 h 3450336"/>
              <a:gd name="connsiteX10" fmla="*/ 1481328 w 3553968"/>
              <a:gd name="connsiteY10" fmla="*/ 3419856 h 3450336"/>
              <a:gd name="connsiteX11" fmla="*/ 103632 w 3553968"/>
              <a:gd name="connsiteY11" fmla="*/ 2474976 h 3450336"/>
              <a:gd name="connsiteX12" fmla="*/ 0 w 3553968"/>
              <a:gd name="connsiteY12" fmla="*/ 2164080 h 3450336"/>
              <a:gd name="connsiteX13" fmla="*/ 121920 w 3553968"/>
              <a:gd name="connsiteY13" fmla="*/ 1865376 h 3450336"/>
              <a:gd name="connsiteX14" fmla="*/ 1402080 w 3553968"/>
              <a:gd name="connsiteY14" fmla="*/ 182880 h 3450336"/>
              <a:gd name="connsiteX15" fmla="*/ 1438656 w 3553968"/>
              <a:gd name="connsiteY15" fmla="*/ 146304 h 3450336"/>
              <a:gd name="connsiteX16" fmla="*/ 1511808 w 3553968"/>
              <a:gd name="connsiteY16" fmla="*/ 103632 h 3450336"/>
              <a:gd name="connsiteX17" fmla="*/ 1658112 w 3553968"/>
              <a:gd name="connsiteY17" fmla="*/ 30480 h 345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53968" h="3450336">
                <a:moveTo>
                  <a:pt x="1834896" y="0"/>
                </a:moveTo>
                <a:lnTo>
                  <a:pt x="2005584" y="12192"/>
                </a:lnTo>
                <a:lnTo>
                  <a:pt x="3084576" y="597408"/>
                </a:lnTo>
                <a:lnTo>
                  <a:pt x="3456432" y="859536"/>
                </a:lnTo>
                <a:lnTo>
                  <a:pt x="3511296" y="969264"/>
                </a:lnTo>
                <a:lnTo>
                  <a:pt x="3553968" y="1121664"/>
                </a:lnTo>
                <a:lnTo>
                  <a:pt x="3511296" y="1371600"/>
                </a:lnTo>
                <a:lnTo>
                  <a:pt x="2170176" y="3224784"/>
                </a:lnTo>
                <a:lnTo>
                  <a:pt x="1895856" y="3407664"/>
                </a:lnTo>
                <a:lnTo>
                  <a:pt x="1706880" y="3450336"/>
                </a:lnTo>
                <a:lnTo>
                  <a:pt x="1481328" y="3419856"/>
                </a:lnTo>
                <a:lnTo>
                  <a:pt x="103632" y="2474976"/>
                </a:lnTo>
                <a:lnTo>
                  <a:pt x="0" y="2164080"/>
                </a:lnTo>
                <a:lnTo>
                  <a:pt x="121920" y="1865376"/>
                </a:lnTo>
                <a:lnTo>
                  <a:pt x="1402080" y="182880"/>
                </a:lnTo>
                <a:lnTo>
                  <a:pt x="1438656" y="146304"/>
                </a:lnTo>
                <a:lnTo>
                  <a:pt x="1511808" y="103632"/>
                </a:lnTo>
                <a:lnTo>
                  <a:pt x="1658112" y="304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492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46635F2-B635-433B-994F-AA1F0231BA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259344" y="7029450"/>
            <a:ext cx="6421438" cy="554355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7225F9-A932-454D-A5B2-23EDEE20C89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67350" y="0"/>
            <a:ext cx="5467350" cy="440055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D245FB9-2165-40D7-BF7D-4D2E39EAEE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452476" y="1143000"/>
            <a:ext cx="6421438" cy="554355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71F69F4-6B9E-44D3-A663-EDCCCD56E27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0158869" y="1143000"/>
            <a:ext cx="4228306" cy="554355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0360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9FD632A-53E8-4970-A405-7621864901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13716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9228CB90-469F-46C4-A337-2DC771FD595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55920" y="9525000"/>
            <a:ext cx="4175760" cy="35052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35BAFFB6-0251-419A-B522-81501323A3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875520" y="9525000"/>
            <a:ext cx="4175760" cy="35052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1655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5F7F2-A7CE-4724-832A-9B7A41C310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97800" y="0"/>
            <a:ext cx="8791575" cy="13716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7363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714914D-AF6C-44B9-B507-1744633558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93588" y="-18252"/>
            <a:ext cx="12193588" cy="1375250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C1779BA8-C11C-44A4-942B-5B5806DBE5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588042" y="1554480"/>
            <a:ext cx="9404678" cy="1060704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371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893EB5-A101-48C9-8051-3865FC36CF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51726" y="5644662"/>
            <a:ext cx="5645150" cy="42037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FC178124-19BC-46CE-9810-13C0D628A4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096876" y="8071338"/>
            <a:ext cx="5645150" cy="5644662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7CD3A8D-D497-45D4-B681-6DC9FC1940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742026" y="-8792"/>
            <a:ext cx="5645150" cy="6356838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6389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3C375C-1123-4D50-8977-1D3D952279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77014" y="0"/>
            <a:ext cx="17810162" cy="13716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0873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147076-652D-43EF-8D62-F5263EE792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41489" y="685800"/>
            <a:ext cx="14841537" cy="9196388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E5F358F-86EC-4681-914D-C583C14B44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109832" y="685800"/>
            <a:ext cx="5535856" cy="9196388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5910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2BB214-0DBB-42B9-AFBE-B12AAEF91E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61692" y="5099172"/>
            <a:ext cx="4870450" cy="351765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D9C60C23-3D18-463C-A64D-2D190EC6291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407415" y="5099172"/>
            <a:ext cx="4870450" cy="351765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2104F1F-FD6F-473F-B7AA-783B6D62CE0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753138" y="5099172"/>
            <a:ext cx="4870450" cy="3517656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61446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7298DCE-7EEB-4EAE-B07B-ACF56DEC08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22097" y="2302169"/>
            <a:ext cx="13928385" cy="9111662"/>
          </a:xfrm>
          <a:custGeom>
            <a:avLst/>
            <a:gdLst>
              <a:gd name="connsiteX0" fmla="*/ 10989877 w 13928385"/>
              <a:gd name="connsiteY0" fmla="*/ 6674289 h 9111662"/>
              <a:gd name="connsiteX1" fmla="*/ 10968339 w 13928385"/>
              <a:gd name="connsiteY1" fmla="*/ 6699099 h 9111662"/>
              <a:gd name="connsiteX2" fmla="*/ 10944196 w 13928385"/>
              <a:gd name="connsiteY2" fmla="*/ 6704839 h 9111662"/>
              <a:gd name="connsiteX3" fmla="*/ 10967975 w 13928385"/>
              <a:gd name="connsiteY3" fmla="*/ 6688937 h 9111662"/>
              <a:gd name="connsiteX4" fmla="*/ 10989877 w 13928385"/>
              <a:gd name="connsiteY4" fmla="*/ 6674289 h 9111662"/>
              <a:gd name="connsiteX5" fmla="*/ 11201601 w 13928385"/>
              <a:gd name="connsiteY5" fmla="*/ 79 h 9111662"/>
              <a:gd name="connsiteX6" fmla="*/ 11363680 w 13928385"/>
              <a:gd name="connsiteY6" fmla="*/ 18389 h 9111662"/>
              <a:gd name="connsiteX7" fmla="*/ 11877659 w 13928385"/>
              <a:gd name="connsiteY7" fmla="*/ 252752 h 9111662"/>
              <a:gd name="connsiteX8" fmla="*/ 12204737 w 13928385"/>
              <a:gd name="connsiteY8" fmla="*/ 1096457 h 9111662"/>
              <a:gd name="connsiteX9" fmla="*/ 12671991 w 13928385"/>
              <a:gd name="connsiteY9" fmla="*/ 1330820 h 9111662"/>
              <a:gd name="connsiteX10" fmla="*/ 12999069 w 13928385"/>
              <a:gd name="connsiteY10" fmla="*/ 1705800 h 9111662"/>
              <a:gd name="connsiteX11" fmla="*/ 13419599 w 13928385"/>
              <a:gd name="connsiteY11" fmla="*/ 1799546 h 9111662"/>
              <a:gd name="connsiteX12" fmla="*/ 13653225 w 13928385"/>
              <a:gd name="connsiteY12" fmla="*/ 1705800 h 9111662"/>
              <a:gd name="connsiteX13" fmla="*/ 13886851 w 13928385"/>
              <a:gd name="connsiteY13" fmla="*/ 1705800 h 9111662"/>
              <a:gd name="connsiteX14" fmla="*/ 13886851 w 13928385"/>
              <a:gd name="connsiteY14" fmla="*/ 1893291 h 9111662"/>
              <a:gd name="connsiteX15" fmla="*/ 13746675 w 13928385"/>
              <a:gd name="connsiteY15" fmla="*/ 2174526 h 9111662"/>
              <a:gd name="connsiteX16" fmla="*/ 13559775 w 13928385"/>
              <a:gd name="connsiteY16" fmla="*/ 2455761 h 9111662"/>
              <a:gd name="connsiteX17" fmla="*/ 13372873 w 13928385"/>
              <a:gd name="connsiteY17" fmla="*/ 2549506 h 9111662"/>
              <a:gd name="connsiteX18" fmla="*/ 13139247 w 13928385"/>
              <a:gd name="connsiteY18" fmla="*/ 2596379 h 9111662"/>
              <a:gd name="connsiteX19" fmla="*/ 13092519 w 13928385"/>
              <a:gd name="connsiteY19" fmla="*/ 2783869 h 9111662"/>
              <a:gd name="connsiteX20" fmla="*/ 13092519 w 13928385"/>
              <a:gd name="connsiteY20" fmla="*/ 3111977 h 9111662"/>
              <a:gd name="connsiteX21" fmla="*/ 12952343 w 13928385"/>
              <a:gd name="connsiteY21" fmla="*/ 3299467 h 9111662"/>
              <a:gd name="connsiteX22" fmla="*/ 12765443 w 13928385"/>
              <a:gd name="connsiteY22" fmla="*/ 3252594 h 9111662"/>
              <a:gd name="connsiteX23" fmla="*/ 12625267 w 13928385"/>
              <a:gd name="connsiteY23" fmla="*/ 3346339 h 9111662"/>
              <a:gd name="connsiteX24" fmla="*/ 12531815 w 13928385"/>
              <a:gd name="connsiteY24" fmla="*/ 3440084 h 9111662"/>
              <a:gd name="connsiteX25" fmla="*/ 12391639 w 13928385"/>
              <a:gd name="connsiteY25" fmla="*/ 3440084 h 9111662"/>
              <a:gd name="connsiteX26" fmla="*/ 12391639 w 13928385"/>
              <a:gd name="connsiteY26" fmla="*/ 3580702 h 9111662"/>
              <a:gd name="connsiteX27" fmla="*/ 12064561 w 13928385"/>
              <a:gd name="connsiteY27" fmla="*/ 3580702 h 9111662"/>
              <a:gd name="connsiteX28" fmla="*/ 11830935 w 13928385"/>
              <a:gd name="connsiteY28" fmla="*/ 3768192 h 9111662"/>
              <a:gd name="connsiteX29" fmla="*/ 11503856 w 13928385"/>
              <a:gd name="connsiteY29" fmla="*/ 3955682 h 9111662"/>
              <a:gd name="connsiteX30" fmla="*/ 11363680 w 13928385"/>
              <a:gd name="connsiteY30" fmla="*/ 4049427 h 9111662"/>
              <a:gd name="connsiteX31" fmla="*/ 11083327 w 13928385"/>
              <a:gd name="connsiteY31" fmla="*/ 4143173 h 9111662"/>
              <a:gd name="connsiteX32" fmla="*/ 10756249 w 13928385"/>
              <a:gd name="connsiteY32" fmla="*/ 4330663 h 9111662"/>
              <a:gd name="connsiteX33" fmla="*/ 10896426 w 13928385"/>
              <a:gd name="connsiteY33" fmla="*/ 4190045 h 9111662"/>
              <a:gd name="connsiteX34" fmla="*/ 10756249 w 13928385"/>
              <a:gd name="connsiteY34" fmla="*/ 4143173 h 9111662"/>
              <a:gd name="connsiteX35" fmla="*/ 10896426 w 13928385"/>
              <a:gd name="connsiteY35" fmla="*/ 4049427 h 9111662"/>
              <a:gd name="connsiteX36" fmla="*/ 10989877 w 13928385"/>
              <a:gd name="connsiteY36" fmla="*/ 3861937 h 9111662"/>
              <a:gd name="connsiteX37" fmla="*/ 10849700 w 13928385"/>
              <a:gd name="connsiteY37" fmla="*/ 3768192 h 9111662"/>
              <a:gd name="connsiteX38" fmla="*/ 10662799 w 13928385"/>
              <a:gd name="connsiteY38" fmla="*/ 3861937 h 9111662"/>
              <a:gd name="connsiteX39" fmla="*/ 10288995 w 13928385"/>
              <a:gd name="connsiteY39" fmla="*/ 4190045 h 9111662"/>
              <a:gd name="connsiteX40" fmla="*/ 10102094 w 13928385"/>
              <a:gd name="connsiteY40" fmla="*/ 4283790 h 9111662"/>
              <a:gd name="connsiteX41" fmla="*/ 9915192 w 13928385"/>
              <a:gd name="connsiteY41" fmla="*/ 4283790 h 9111662"/>
              <a:gd name="connsiteX42" fmla="*/ 10242270 w 13928385"/>
              <a:gd name="connsiteY42" fmla="*/ 4565026 h 9111662"/>
              <a:gd name="connsiteX43" fmla="*/ 10242270 w 13928385"/>
              <a:gd name="connsiteY43" fmla="*/ 4752516 h 9111662"/>
              <a:gd name="connsiteX44" fmla="*/ 10429172 w 13928385"/>
              <a:gd name="connsiteY44" fmla="*/ 4752516 h 9111662"/>
              <a:gd name="connsiteX45" fmla="*/ 10616073 w 13928385"/>
              <a:gd name="connsiteY45" fmla="*/ 4658771 h 9111662"/>
              <a:gd name="connsiteX46" fmla="*/ 10849700 w 13928385"/>
              <a:gd name="connsiteY46" fmla="*/ 4705643 h 9111662"/>
              <a:gd name="connsiteX47" fmla="*/ 11083327 w 13928385"/>
              <a:gd name="connsiteY47" fmla="*/ 4752516 h 9111662"/>
              <a:gd name="connsiteX48" fmla="*/ 10989877 w 13928385"/>
              <a:gd name="connsiteY48" fmla="*/ 4893133 h 9111662"/>
              <a:gd name="connsiteX49" fmla="*/ 10943151 w 13928385"/>
              <a:gd name="connsiteY49" fmla="*/ 4846261 h 9111662"/>
              <a:gd name="connsiteX50" fmla="*/ 10849700 w 13928385"/>
              <a:gd name="connsiteY50" fmla="*/ 4846261 h 9111662"/>
              <a:gd name="connsiteX51" fmla="*/ 10662799 w 13928385"/>
              <a:gd name="connsiteY51" fmla="*/ 4940006 h 9111662"/>
              <a:gd name="connsiteX52" fmla="*/ 10616073 w 13928385"/>
              <a:gd name="connsiteY52" fmla="*/ 5080624 h 9111662"/>
              <a:gd name="connsiteX53" fmla="*/ 10475897 w 13928385"/>
              <a:gd name="connsiteY53" fmla="*/ 5080624 h 9111662"/>
              <a:gd name="connsiteX54" fmla="*/ 10429172 w 13928385"/>
              <a:gd name="connsiteY54" fmla="*/ 5174369 h 9111662"/>
              <a:gd name="connsiteX55" fmla="*/ 10288995 w 13928385"/>
              <a:gd name="connsiteY55" fmla="*/ 5361859 h 9111662"/>
              <a:gd name="connsiteX56" fmla="*/ 10522622 w 13928385"/>
              <a:gd name="connsiteY56" fmla="*/ 5596221 h 9111662"/>
              <a:gd name="connsiteX57" fmla="*/ 10662799 w 13928385"/>
              <a:gd name="connsiteY57" fmla="*/ 5924329 h 9111662"/>
              <a:gd name="connsiteX58" fmla="*/ 10896426 w 13928385"/>
              <a:gd name="connsiteY58" fmla="*/ 6205565 h 9111662"/>
              <a:gd name="connsiteX59" fmla="*/ 10662799 w 13928385"/>
              <a:gd name="connsiteY59" fmla="*/ 6158692 h 9111662"/>
              <a:gd name="connsiteX60" fmla="*/ 10637337 w 13928385"/>
              <a:gd name="connsiteY60" fmla="*/ 6158509 h 9111662"/>
              <a:gd name="connsiteX61" fmla="*/ 10615280 w 13928385"/>
              <a:gd name="connsiteY61" fmla="*/ 6157766 h 9111662"/>
              <a:gd name="connsiteX62" fmla="*/ 10606034 w 13928385"/>
              <a:gd name="connsiteY62" fmla="*/ 6146974 h 9111662"/>
              <a:gd name="connsiteX63" fmla="*/ 10579569 w 13928385"/>
              <a:gd name="connsiteY63" fmla="*/ 6144044 h 9111662"/>
              <a:gd name="connsiteX64" fmla="*/ 10504512 w 13928385"/>
              <a:gd name="connsiteY64" fmla="*/ 6146782 h 9111662"/>
              <a:gd name="connsiteX65" fmla="*/ 10419680 w 13928385"/>
              <a:gd name="connsiteY65" fmla="*/ 6119143 h 9111662"/>
              <a:gd name="connsiteX66" fmla="*/ 10382446 w 13928385"/>
              <a:gd name="connsiteY66" fmla="*/ 6064947 h 9111662"/>
              <a:gd name="connsiteX67" fmla="*/ 10499260 w 13928385"/>
              <a:gd name="connsiteY67" fmla="*/ 6146974 h 9111662"/>
              <a:gd name="connsiteX68" fmla="*/ 10504512 w 13928385"/>
              <a:gd name="connsiteY68" fmla="*/ 6146782 h 9111662"/>
              <a:gd name="connsiteX69" fmla="*/ 10505100 w 13928385"/>
              <a:gd name="connsiteY69" fmla="*/ 6146974 h 9111662"/>
              <a:gd name="connsiteX70" fmla="*/ 10599281 w 13928385"/>
              <a:gd name="connsiteY70" fmla="*/ 6157228 h 9111662"/>
              <a:gd name="connsiteX71" fmla="*/ 10615280 w 13928385"/>
              <a:gd name="connsiteY71" fmla="*/ 6157766 h 9111662"/>
              <a:gd name="connsiteX72" fmla="*/ 10616073 w 13928385"/>
              <a:gd name="connsiteY72" fmla="*/ 6158692 h 9111662"/>
              <a:gd name="connsiteX73" fmla="*/ 10849700 w 13928385"/>
              <a:gd name="connsiteY73" fmla="*/ 6346182 h 9111662"/>
              <a:gd name="connsiteX74" fmla="*/ 10756249 w 13928385"/>
              <a:gd name="connsiteY74" fmla="*/ 6486800 h 9111662"/>
              <a:gd name="connsiteX75" fmla="*/ 10656958 w 13928385"/>
              <a:gd name="connsiteY75" fmla="*/ 6557108 h 9111662"/>
              <a:gd name="connsiteX76" fmla="*/ 10545651 w 13928385"/>
              <a:gd name="connsiteY76" fmla="*/ 6615364 h 9111662"/>
              <a:gd name="connsiteX77" fmla="*/ 10540144 w 13928385"/>
              <a:gd name="connsiteY77" fmla="*/ 6615882 h 9111662"/>
              <a:gd name="connsiteX78" fmla="*/ 10522622 w 13928385"/>
              <a:gd name="connsiteY78" fmla="*/ 6627417 h 9111662"/>
              <a:gd name="connsiteX79" fmla="*/ 10545651 w 13928385"/>
              <a:gd name="connsiteY79" fmla="*/ 6615364 h 9111662"/>
              <a:gd name="connsiteX80" fmla="*/ 10557666 w 13928385"/>
              <a:gd name="connsiteY80" fmla="*/ 6614234 h 9111662"/>
              <a:gd name="connsiteX81" fmla="*/ 10662799 w 13928385"/>
              <a:gd name="connsiteY81" fmla="*/ 6627417 h 9111662"/>
              <a:gd name="connsiteX82" fmla="*/ 10756249 w 13928385"/>
              <a:gd name="connsiteY82" fmla="*/ 6580545 h 9111662"/>
              <a:gd name="connsiteX83" fmla="*/ 10940231 w 13928385"/>
              <a:gd name="connsiteY83" fmla="*/ 6705782 h 9111662"/>
              <a:gd name="connsiteX84" fmla="*/ 10944196 w 13928385"/>
              <a:gd name="connsiteY84" fmla="*/ 6704839 h 9111662"/>
              <a:gd name="connsiteX85" fmla="*/ 10919789 w 13928385"/>
              <a:gd name="connsiteY85" fmla="*/ 6721162 h 9111662"/>
              <a:gd name="connsiteX86" fmla="*/ 10849700 w 13928385"/>
              <a:gd name="connsiteY86" fmla="*/ 6768035 h 9111662"/>
              <a:gd name="connsiteX87" fmla="*/ 10896426 w 13928385"/>
              <a:gd name="connsiteY87" fmla="*/ 6861780 h 9111662"/>
              <a:gd name="connsiteX88" fmla="*/ 10802975 w 13928385"/>
              <a:gd name="connsiteY88" fmla="*/ 6861780 h 9111662"/>
              <a:gd name="connsiteX89" fmla="*/ 10802975 w 13928385"/>
              <a:gd name="connsiteY89" fmla="*/ 6955525 h 9111662"/>
              <a:gd name="connsiteX90" fmla="*/ 10756249 w 13928385"/>
              <a:gd name="connsiteY90" fmla="*/ 7002397 h 9111662"/>
              <a:gd name="connsiteX91" fmla="*/ 10756249 w 13928385"/>
              <a:gd name="connsiteY91" fmla="*/ 7096143 h 9111662"/>
              <a:gd name="connsiteX92" fmla="*/ 10616073 w 13928385"/>
              <a:gd name="connsiteY92" fmla="*/ 7189887 h 9111662"/>
              <a:gd name="connsiteX93" fmla="*/ 10616073 w 13928385"/>
              <a:gd name="connsiteY93" fmla="*/ 7283633 h 9111662"/>
              <a:gd name="connsiteX94" fmla="*/ 10522622 w 13928385"/>
              <a:gd name="connsiteY94" fmla="*/ 7424251 h 9111662"/>
              <a:gd name="connsiteX95" fmla="*/ 10429172 w 13928385"/>
              <a:gd name="connsiteY95" fmla="*/ 7517995 h 9111662"/>
              <a:gd name="connsiteX96" fmla="*/ 10382446 w 13928385"/>
              <a:gd name="connsiteY96" fmla="*/ 7564868 h 9111662"/>
              <a:gd name="connsiteX97" fmla="*/ 10288995 w 13928385"/>
              <a:gd name="connsiteY97" fmla="*/ 7658613 h 9111662"/>
              <a:gd name="connsiteX98" fmla="*/ 10335721 w 13928385"/>
              <a:gd name="connsiteY98" fmla="*/ 7752358 h 9111662"/>
              <a:gd name="connsiteX99" fmla="*/ 10288995 w 13928385"/>
              <a:gd name="connsiteY99" fmla="*/ 7846103 h 9111662"/>
              <a:gd name="connsiteX100" fmla="*/ 10148819 w 13928385"/>
              <a:gd name="connsiteY100" fmla="*/ 8033593 h 9111662"/>
              <a:gd name="connsiteX101" fmla="*/ 10008643 w 13928385"/>
              <a:gd name="connsiteY101" fmla="*/ 8080466 h 9111662"/>
              <a:gd name="connsiteX102" fmla="*/ 9915192 w 13928385"/>
              <a:gd name="connsiteY102" fmla="*/ 8174211 h 9111662"/>
              <a:gd name="connsiteX103" fmla="*/ 9728290 w 13928385"/>
              <a:gd name="connsiteY103" fmla="*/ 8267956 h 9111662"/>
              <a:gd name="connsiteX104" fmla="*/ 9634840 w 13928385"/>
              <a:gd name="connsiteY104" fmla="*/ 8408574 h 9111662"/>
              <a:gd name="connsiteX105" fmla="*/ 9401212 w 13928385"/>
              <a:gd name="connsiteY105" fmla="*/ 8502319 h 9111662"/>
              <a:gd name="connsiteX106" fmla="*/ 9120860 w 13928385"/>
              <a:gd name="connsiteY106" fmla="*/ 8502319 h 9111662"/>
              <a:gd name="connsiteX107" fmla="*/ 8933958 w 13928385"/>
              <a:gd name="connsiteY107" fmla="*/ 8502319 h 9111662"/>
              <a:gd name="connsiteX108" fmla="*/ 8887233 w 13928385"/>
              <a:gd name="connsiteY108" fmla="*/ 8596064 h 9111662"/>
              <a:gd name="connsiteX109" fmla="*/ 8793782 w 13928385"/>
              <a:gd name="connsiteY109" fmla="*/ 8689809 h 9111662"/>
              <a:gd name="connsiteX110" fmla="*/ 8513430 w 13928385"/>
              <a:gd name="connsiteY110" fmla="*/ 8736682 h 9111662"/>
              <a:gd name="connsiteX111" fmla="*/ 8186351 w 13928385"/>
              <a:gd name="connsiteY111" fmla="*/ 8924172 h 9111662"/>
              <a:gd name="connsiteX112" fmla="*/ 8279803 w 13928385"/>
              <a:gd name="connsiteY112" fmla="*/ 9064789 h 9111662"/>
              <a:gd name="connsiteX113" fmla="*/ 8139627 w 13928385"/>
              <a:gd name="connsiteY113" fmla="*/ 9111662 h 9111662"/>
              <a:gd name="connsiteX114" fmla="*/ 8046175 w 13928385"/>
              <a:gd name="connsiteY114" fmla="*/ 8924172 h 9111662"/>
              <a:gd name="connsiteX115" fmla="*/ 8092901 w 13928385"/>
              <a:gd name="connsiteY115" fmla="*/ 8783554 h 9111662"/>
              <a:gd name="connsiteX116" fmla="*/ 7905999 w 13928385"/>
              <a:gd name="connsiteY116" fmla="*/ 8783554 h 9111662"/>
              <a:gd name="connsiteX117" fmla="*/ 7812549 w 13928385"/>
              <a:gd name="connsiteY117" fmla="*/ 8689809 h 9111662"/>
              <a:gd name="connsiteX118" fmla="*/ 7485471 w 13928385"/>
              <a:gd name="connsiteY118" fmla="*/ 8736682 h 9111662"/>
              <a:gd name="connsiteX119" fmla="*/ 7298569 w 13928385"/>
              <a:gd name="connsiteY119" fmla="*/ 8596064 h 9111662"/>
              <a:gd name="connsiteX120" fmla="*/ 7392019 w 13928385"/>
              <a:gd name="connsiteY120" fmla="*/ 8455446 h 9111662"/>
              <a:gd name="connsiteX121" fmla="*/ 7205118 w 13928385"/>
              <a:gd name="connsiteY121" fmla="*/ 8408574 h 9111662"/>
              <a:gd name="connsiteX122" fmla="*/ 7018217 w 13928385"/>
              <a:gd name="connsiteY122" fmla="*/ 8314829 h 9111662"/>
              <a:gd name="connsiteX123" fmla="*/ 6878040 w 13928385"/>
              <a:gd name="connsiteY123" fmla="*/ 8455446 h 9111662"/>
              <a:gd name="connsiteX124" fmla="*/ 6784589 w 13928385"/>
              <a:gd name="connsiteY124" fmla="*/ 8502319 h 9111662"/>
              <a:gd name="connsiteX125" fmla="*/ 6644413 w 13928385"/>
              <a:gd name="connsiteY125" fmla="*/ 8502319 h 9111662"/>
              <a:gd name="connsiteX126" fmla="*/ 6550963 w 13928385"/>
              <a:gd name="connsiteY126" fmla="*/ 8502319 h 9111662"/>
              <a:gd name="connsiteX127" fmla="*/ 6457511 w 13928385"/>
              <a:gd name="connsiteY127" fmla="*/ 8549191 h 9111662"/>
              <a:gd name="connsiteX128" fmla="*/ 6317335 w 13928385"/>
              <a:gd name="connsiteY128" fmla="*/ 8502319 h 9111662"/>
              <a:gd name="connsiteX129" fmla="*/ 6223885 w 13928385"/>
              <a:gd name="connsiteY129" fmla="*/ 8689809 h 9111662"/>
              <a:gd name="connsiteX130" fmla="*/ 6177159 w 13928385"/>
              <a:gd name="connsiteY130" fmla="*/ 8877299 h 9111662"/>
              <a:gd name="connsiteX131" fmla="*/ 6036983 w 13928385"/>
              <a:gd name="connsiteY131" fmla="*/ 8783554 h 9111662"/>
              <a:gd name="connsiteX132" fmla="*/ 5896807 w 13928385"/>
              <a:gd name="connsiteY132" fmla="*/ 8783554 h 9111662"/>
              <a:gd name="connsiteX133" fmla="*/ 5803355 w 13928385"/>
              <a:gd name="connsiteY133" fmla="*/ 8736682 h 9111662"/>
              <a:gd name="connsiteX134" fmla="*/ 5803355 w 13928385"/>
              <a:gd name="connsiteY134" fmla="*/ 8689809 h 9111662"/>
              <a:gd name="connsiteX135" fmla="*/ 5616454 w 13928385"/>
              <a:gd name="connsiteY135" fmla="*/ 8642937 h 9111662"/>
              <a:gd name="connsiteX136" fmla="*/ 5663179 w 13928385"/>
              <a:gd name="connsiteY136" fmla="*/ 8455446 h 9111662"/>
              <a:gd name="connsiteX137" fmla="*/ 5523003 w 13928385"/>
              <a:gd name="connsiteY137" fmla="*/ 8314829 h 9111662"/>
              <a:gd name="connsiteX138" fmla="*/ 5569729 w 13928385"/>
              <a:gd name="connsiteY138" fmla="*/ 8174211 h 9111662"/>
              <a:gd name="connsiteX139" fmla="*/ 5195925 w 13928385"/>
              <a:gd name="connsiteY139" fmla="*/ 8174211 h 9111662"/>
              <a:gd name="connsiteX140" fmla="*/ 5242651 w 13928385"/>
              <a:gd name="connsiteY140" fmla="*/ 7939849 h 9111662"/>
              <a:gd name="connsiteX141" fmla="*/ 5429553 w 13928385"/>
              <a:gd name="connsiteY141" fmla="*/ 7752358 h 9111662"/>
              <a:gd name="connsiteX142" fmla="*/ 5476278 w 13928385"/>
              <a:gd name="connsiteY142" fmla="*/ 7471123 h 9111662"/>
              <a:gd name="connsiteX143" fmla="*/ 5523003 w 13928385"/>
              <a:gd name="connsiteY143" fmla="*/ 7330505 h 9111662"/>
              <a:gd name="connsiteX144" fmla="*/ 5429553 w 13928385"/>
              <a:gd name="connsiteY144" fmla="*/ 7283633 h 9111662"/>
              <a:gd name="connsiteX145" fmla="*/ 5382827 w 13928385"/>
              <a:gd name="connsiteY145" fmla="*/ 7236761 h 9111662"/>
              <a:gd name="connsiteX146" fmla="*/ 5289376 w 13928385"/>
              <a:gd name="connsiteY146" fmla="*/ 7049270 h 9111662"/>
              <a:gd name="connsiteX147" fmla="*/ 5009023 w 13928385"/>
              <a:gd name="connsiteY147" fmla="*/ 7096143 h 9111662"/>
              <a:gd name="connsiteX148" fmla="*/ 5055749 w 13928385"/>
              <a:gd name="connsiteY148" fmla="*/ 6955525 h 9111662"/>
              <a:gd name="connsiteX149" fmla="*/ 4915573 w 13928385"/>
              <a:gd name="connsiteY149" fmla="*/ 6814907 h 9111662"/>
              <a:gd name="connsiteX150" fmla="*/ 4681945 w 13928385"/>
              <a:gd name="connsiteY150" fmla="*/ 6861780 h 9111662"/>
              <a:gd name="connsiteX151" fmla="*/ 4495044 w 13928385"/>
              <a:gd name="connsiteY151" fmla="*/ 6955525 h 9111662"/>
              <a:gd name="connsiteX152" fmla="*/ 4354868 w 13928385"/>
              <a:gd name="connsiteY152" fmla="*/ 7002397 h 9111662"/>
              <a:gd name="connsiteX153" fmla="*/ 4261417 w 13928385"/>
              <a:gd name="connsiteY153" fmla="*/ 7049270 h 9111662"/>
              <a:gd name="connsiteX154" fmla="*/ 4027790 w 13928385"/>
              <a:gd name="connsiteY154" fmla="*/ 7189887 h 9111662"/>
              <a:gd name="connsiteX155" fmla="*/ 3747437 w 13928385"/>
              <a:gd name="connsiteY155" fmla="*/ 7143015 h 9111662"/>
              <a:gd name="connsiteX156" fmla="*/ 3560536 w 13928385"/>
              <a:gd name="connsiteY156" fmla="*/ 7143015 h 9111662"/>
              <a:gd name="connsiteX157" fmla="*/ 3420359 w 13928385"/>
              <a:gd name="connsiteY157" fmla="*/ 7283633 h 9111662"/>
              <a:gd name="connsiteX158" fmla="*/ 3326909 w 13928385"/>
              <a:gd name="connsiteY158" fmla="*/ 7189887 h 9111662"/>
              <a:gd name="connsiteX159" fmla="*/ 3046557 w 13928385"/>
              <a:gd name="connsiteY159" fmla="*/ 7236761 h 9111662"/>
              <a:gd name="connsiteX160" fmla="*/ 2953106 w 13928385"/>
              <a:gd name="connsiteY160" fmla="*/ 7143015 h 9111662"/>
              <a:gd name="connsiteX161" fmla="*/ 2859656 w 13928385"/>
              <a:gd name="connsiteY161" fmla="*/ 7189887 h 9111662"/>
              <a:gd name="connsiteX162" fmla="*/ 2672754 w 13928385"/>
              <a:gd name="connsiteY162" fmla="*/ 7143015 h 9111662"/>
              <a:gd name="connsiteX163" fmla="*/ 2485852 w 13928385"/>
              <a:gd name="connsiteY163" fmla="*/ 7002397 h 9111662"/>
              <a:gd name="connsiteX164" fmla="*/ 2298951 w 13928385"/>
              <a:gd name="connsiteY164" fmla="*/ 6861780 h 9111662"/>
              <a:gd name="connsiteX165" fmla="*/ 1831696 w 13928385"/>
              <a:gd name="connsiteY165" fmla="*/ 6533672 h 9111662"/>
              <a:gd name="connsiteX166" fmla="*/ 1738246 w 13928385"/>
              <a:gd name="connsiteY166" fmla="*/ 6627417 h 9111662"/>
              <a:gd name="connsiteX167" fmla="*/ 1644794 w 13928385"/>
              <a:gd name="connsiteY167" fmla="*/ 6580545 h 9111662"/>
              <a:gd name="connsiteX168" fmla="*/ 1411167 w 13928385"/>
              <a:gd name="connsiteY168" fmla="*/ 6439927 h 9111662"/>
              <a:gd name="connsiteX169" fmla="*/ 1224266 w 13928385"/>
              <a:gd name="connsiteY169" fmla="*/ 6299310 h 9111662"/>
              <a:gd name="connsiteX170" fmla="*/ 1177541 w 13928385"/>
              <a:gd name="connsiteY170" fmla="*/ 6158692 h 9111662"/>
              <a:gd name="connsiteX171" fmla="*/ 1130815 w 13928385"/>
              <a:gd name="connsiteY171" fmla="*/ 6018074 h 9111662"/>
              <a:gd name="connsiteX172" fmla="*/ 1317716 w 13928385"/>
              <a:gd name="connsiteY172" fmla="*/ 5971202 h 9111662"/>
              <a:gd name="connsiteX173" fmla="*/ 1224266 w 13928385"/>
              <a:gd name="connsiteY173" fmla="*/ 5643094 h 9111662"/>
              <a:gd name="connsiteX174" fmla="*/ 1364442 w 13928385"/>
              <a:gd name="connsiteY174" fmla="*/ 5549349 h 9111662"/>
              <a:gd name="connsiteX175" fmla="*/ 1411167 w 13928385"/>
              <a:gd name="connsiteY175" fmla="*/ 5455604 h 9111662"/>
              <a:gd name="connsiteX176" fmla="*/ 1504618 w 13928385"/>
              <a:gd name="connsiteY176" fmla="*/ 5268114 h 9111662"/>
              <a:gd name="connsiteX177" fmla="*/ 1037364 w 13928385"/>
              <a:gd name="connsiteY177" fmla="*/ 5174369 h 9111662"/>
              <a:gd name="connsiteX178" fmla="*/ 897188 w 13928385"/>
              <a:gd name="connsiteY178" fmla="*/ 5268114 h 9111662"/>
              <a:gd name="connsiteX179" fmla="*/ 616835 w 13928385"/>
              <a:gd name="connsiteY179" fmla="*/ 5127496 h 9111662"/>
              <a:gd name="connsiteX180" fmla="*/ 476659 w 13928385"/>
              <a:gd name="connsiteY180" fmla="*/ 4893133 h 9111662"/>
              <a:gd name="connsiteX181" fmla="*/ 289758 w 13928385"/>
              <a:gd name="connsiteY181" fmla="*/ 4799388 h 9111662"/>
              <a:gd name="connsiteX182" fmla="*/ 336483 w 13928385"/>
              <a:gd name="connsiteY182" fmla="*/ 4705643 h 9111662"/>
              <a:gd name="connsiteX183" fmla="*/ 289758 w 13928385"/>
              <a:gd name="connsiteY183" fmla="*/ 4565026 h 9111662"/>
              <a:gd name="connsiteX184" fmla="*/ 149581 w 13928385"/>
              <a:gd name="connsiteY184" fmla="*/ 4424408 h 9111662"/>
              <a:gd name="connsiteX185" fmla="*/ 9405 w 13928385"/>
              <a:gd name="connsiteY185" fmla="*/ 4236918 h 9111662"/>
              <a:gd name="connsiteX186" fmla="*/ 102856 w 13928385"/>
              <a:gd name="connsiteY186" fmla="*/ 4002555 h 9111662"/>
              <a:gd name="connsiteX187" fmla="*/ 289758 w 13928385"/>
              <a:gd name="connsiteY187" fmla="*/ 3861937 h 9111662"/>
              <a:gd name="connsiteX188" fmla="*/ 476659 w 13928385"/>
              <a:gd name="connsiteY188" fmla="*/ 3861937 h 9111662"/>
              <a:gd name="connsiteX189" fmla="*/ 476659 w 13928385"/>
              <a:gd name="connsiteY189" fmla="*/ 3908810 h 9111662"/>
              <a:gd name="connsiteX190" fmla="*/ 663561 w 13928385"/>
              <a:gd name="connsiteY190" fmla="*/ 3861937 h 9111662"/>
              <a:gd name="connsiteX191" fmla="*/ 850462 w 13928385"/>
              <a:gd name="connsiteY191" fmla="*/ 3721320 h 9111662"/>
              <a:gd name="connsiteX192" fmla="*/ 1084089 w 13928385"/>
              <a:gd name="connsiteY192" fmla="*/ 3674447 h 9111662"/>
              <a:gd name="connsiteX193" fmla="*/ 1270991 w 13928385"/>
              <a:gd name="connsiteY193" fmla="*/ 3533829 h 9111662"/>
              <a:gd name="connsiteX194" fmla="*/ 1457893 w 13928385"/>
              <a:gd name="connsiteY194" fmla="*/ 3440084 h 9111662"/>
              <a:gd name="connsiteX195" fmla="*/ 1504618 w 13928385"/>
              <a:gd name="connsiteY195" fmla="*/ 3252594 h 9111662"/>
              <a:gd name="connsiteX196" fmla="*/ 1691520 w 13928385"/>
              <a:gd name="connsiteY196" fmla="*/ 3065104 h 9111662"/>
              <a:gd name="connsiteX197" fmla="*/ 1551343 w 13928385"/>
              <a:gd name="connsiteY197" fmla="*/ 2924486 h 9111662"/>
              <a:gd name="connsiteX198" fmla="*/ 1457893 w 13928385"/>
              <a:gd name="connsiteY198" fmla="*/ 2596379 h 9111662"/>
              <a:gd name="connsiteX199" fmla="*/ 1784971 w 13928385"/>
              <a:gd name="connsiteY199" fmla="*/ 2502633 h 9111662"/>
              <a:gd name="connsiteX200" fmla="*/ 2065323 w 13928385"/>
              <a:gd name="connsiteY200" fmla="*/ 2502633 h 9111662"/>
              <a:gd name="connsiteX201" fmla="*/ 2018598 w 13928385"/>
              <a:gd name="connsiteY201" fmla="*/ 2362016 h 9111662"/>
              <a:gd name="connsiteX202" fmla="*/ 2065323 w 13928385"/>
              <a:gd name="connsiteY202" fmla="*/ 2174526 h 9111662"/>
              <a:gd name="connsiteX203" fmla="*/ 2205500 w 13928385"/>
              <a:gd name="connsiteY203" fmla="*/ 1940163 h 9111662"/>
              <a:gd name="connsiteX204" fmla="*/ 2439127 w 13928385"/>
              <a:gd name="connsiteY204" fmla="*/ 2033908 h 9111662"/>
              <a:gd name="connsiteX205" fmla="*/ 2579302 w 13928385"/>
              <a:gd name="connsiteY205" fmla="*/ 2033908 h 9111662"/>
              <a:gd name="connsiteX206" fmla="*/ 2766205 w 13928385"/>
              <a:gd name="connsiteY206" fmla="*/ 1940163 h 9111662"/>
              <a:gd name="connsiteX207" fmla="*/ 2719479 w 13928385"/>
              <a:gd name="connsiteY207" fmla="*/ 1705800 h 9111662"/>
              <a:gd name="connsiteX208" fmla="*/ 2999832 w 13928385"/>
              <a:gd name="connsiteY208" fmla="*/ 1471438 h 9111662"/>
              <a:gd name="connsiteX209" fmla="*/ 3046557 w 13928385"/>
              <a:gd name="connsiteY209" fmla="*/ 1377693 h 9111662"/>
              <a:gd name="connsiteX210" fmla="*/ 3186733 w 13928385"/>
              <a:gd name="connsiteY210" fmla="*/ 1330820 h 9111662"/>
              <a:gd name="connsiteX211" fmla="*/ 3653987 w 13928385"/>
              <a:gd name="connsiteY211" fmla="*/ 1752673 h 9111662"/>
              <a:gd name="connsiteX212" fmla="*/ 3840888 w 13928385"/>
              <a:gd name="connsiteY212" fmla="*/ 2408888 h 9111662"/>
              <a:gd name="connsiteX213" fmla="*/ 4354868 w 13928385"/>
              <a:gd name="connsiteY213" fmla="*/ 2596379 h 9111662"/>
              <a:gd name="connsiteX214" fmla="*/ 4728671 w 13928385"/>
              <a:gd name="connsiteY214" fmla="*/ 2830741 h 9111662"/>
              <a:gd name="connsiteX215" fmla="*/ 4962298 w 13928385"/>
              <a:gd name="connsiteY215" fmla="*/ 3111977 h 9111662"/>
              <a:gd name="connsiteX216" fmla="*/ 5055749 w 13928385"/>
              <a:gd name="connsiteY216" fmla="*/ 3252594 h 9111662"/>
              <a:gd name="connsiteX217" fmla="*/ 5616454 w 13928385"/>
              <a:gd name="connsiteY217" fmla="*/ 3252594 h 9111662"/>
              <a:gd name="connsiteX218" fmla="*/ 6083708 w 13928385"/>
              <a:gd name="connsiteY218" fmla="*/ 3252594 h 9111662"/>
              <a:gd name="connsiteX219" fmla="*/ 6270610 w 13928385"/>
              <a:gd name="connsiteY219" fmla="*/ 3346339 h 9111662"/>
              <a:gd name="connsiteX220" fmla="*/ 6550963 w 13928385"/>
              <a:gd name="connsiteY220" fmla="*/ 3486957 h 9111662"/>
              <a:gd name="connsiteX221" fmla="*/ 6784589 w 13928385"/>
              <a:gd name="connsiteY221" fmla="*/ 3486957 h 9111662"/>
              <a:gd name="connsiteX222" fmla="*/ 6971491 w 13928385"/>
              <a:gd name="connsiteY222" fmla="*/ 3580702 h 9111662"/>
              <a:gd name="connsiteX223" fmla="*/ 7298569 w 13928385"/>
              <a:gd name="connsiteY223" fmla="*/ 3393212 h 9111662"/>
              <a:gd name="connsiteX224" fmla="*/ 7999450 w 13928385"/>
              <a:gd name="connsiteY224" fmla="*/ 3346339 h 9111662"/>
              <a:gd name="connsiteX225" fmla="*/ 8373253 w 13928385"/>
              <a:gd name="connsiteY225" fmla="*/ 3065104 h 9111662"/>
              <a:gd name="connsiteX226" fmla="*/ 8560155 w 13928385"/>
              <a:gd name="connsiteY226" fmla="*/ 2924486 h 9111662"/>
              <a:gd name="connsiteX227" fmla="*/ 8466704 w 13928385"/>
              <a:gd name="connsiteY227" fmla="*/ 2736996 h 9111662"/>
              <a:gd name="connsiteX228" fmla="*/ 8933958 w 13928385"/>
              <a:gd name="connsiteY228" fmla="*/ 2690124 h 9111662"/>
              <a:gd name="connsiteX229" fmla="*/ 9167585 w 13928385"/>
              <a:gd name="connsiteY229" fmla="*/ 2549506 h 9111662"/>
              <a:gd name="connsiteX230" fmla="*/ 9401212 w 13928385"/>
              <a:gd name="connsiteY230" fmla="*/ 2502633 h 9111662"/>
              <a:gd name="connsiteX231" fmla="*/ 9728290 w 13928385"/>
              <a:gd name="connsiteY231" fmla="*/ 2174526 h 9111662"/>
              <a:gd name="connsiteX232" fmla="*/ 10195545 w 13928385"/>
              <a:gd name="connsiteY232" fmla="*/ 2080781 h 9111662"/>
              <a:gd name="connsiteX233" fmla="*/ 10429172 w 13928385"/>
              <a:gd name="connsiteY233" fmla="*/ 2127653 h 9111662"/>
              <a:gd name="connsiteX234" fmla="*/ 10335721 w 13928385"/>
              <a:gd name="connsiteY234" fmla="*/ 1940163 h 9111662"/>
              <a:gd name="connsiteX235" fmla="*/ 9868467 w 13928385"/>
              <a:gd name="connsiteY235" fmla="*/ 1799546 h 9111662"/>
              <a:gd name="connsiteX236" fmla="*/ 9681565 w 13928385"/>
              <a:gd name="connsiteY236" fmla="*/ 1752673 h 9111662"/>
              <a:gd name="connsiteX237" fmla="*/ 9541389 w 13928385"/>
              <a:gd name="connsiteY237" fmla="*/ 1799546 h 9111662"/>
              <a:gd name="connsiteX238" fmla="*/ 9494663 w 13928385"/>
              <a:gd name="connsiteY238" fmla="*/ 1612055 h 9111662"/>
              <a:gd name="connsiteX239" fmla="*/ 9541389 w 13928385"/>
              <a:gd name="connsiteY239" fmla="*/ 1471438 h 9111662"/>
              <a:gd name="connsiteX240" fmla="*/ 9681565 w 13928385"/>
              <a:gd name="connsiteY240" fmla="*/ 1143330 h 9111662"/>
              <a:gd name="connsiteX241" fmla="*/ 9961917 w 13928385"/>
              <a:gd name="connsiteY241" fmla="*/ 1237075 h 9111662"/>
              <a:gd name="connsiteX242" fmla="*/ 10102094 w 13928385"/>
              <a:gd name="connsiteY242" fmla="*/ 1190202 h 9111662"/>
              <a:gd name="connsiteX243" fmla="*/ 10335721 w 13928385"/>
              <a:gd name="connsiteY243" fmla="*/ 1049585 h 9111662"/>
              <a:gd name="connsiteX244" fmla="*/ 10335721 w 13928385"/>
              <a:gd name="connsiteY244" fmla="*/ 955840 h 9111662"/>
              <a:gd name="connsiteX245" fmla="*/ 10382446 w 13928385"/>
              <a:gd name="connsiteY245" fmla="*/ 815222 h 9111662"/>
              <a:gd name="connsiteX246" fmla="*/ 10616073 w 13928385"/>
              <a:gd name="connsiteY246" fmla="*/ 346497 h 9111662"/>
              <a:gd name="connsiteX247" fmla="*/ 10475897 w 13928385"/>
              <a:gd name="connsiteY247" fmla="*/ 252752 h 9111662"/>
              <a:gd name="connsiteX248" fmla="*/ 10662799 w 13928385"/>
              <a:gd name="connsiteY248" fmla="*/ 112134 h 9111662"/>
              <a:gd name="connsiteX249" fmla="*/ 11201601 w 13928385"/>
              <a:gd name="connsiteY249" fmla="*/ 79 h 911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3928385" h="9111662">
                <a:moveTo>
                  <a:pt x="10989877" y="6674289"/>
                </a:moveTo>
                <a:cubicBezTo>
                  <a:pt x="10984036" y="6686007"/>
                  <a:pt x="10976735" y="6694064"/>
                  <a:pt x="10968339" y="6699099"/>
                </a:cubicBezTo>
                <a:lnTo>
                  <a:pt x="10944196" y="6704839"/>
                </a:lnTo>
                <a:lnTo>
                  <a:pt x="10967975" y="6688937"/>
                </a:lnTo>
                <a:cubicBezTo>
                  <a:pt x="10981116" y="6680148"/>
                  <a:pt x="10989877" y="6674289"/>
                  <a:pt x="10989877" y="6674289"/>
                </a:cubicBezTo>
                <a:close/>
                <a:moveTo>
                  <a:pt x="11201601" y="79"/>
                </a:moveTo>
                <a:cubicBezTo>
                  <a:pt x="11261468" y="812"/>
                  <a:pt x="11316955" y="6671"/>
                  <a:pt x="11363680" y="18389"/>
                </a:cubicBezTo>
                <a:cubicBezTo>
                  <a:pt x="11550582" y="112134"/>
                  <a:pt x="11737483" y="112134"/>
                  <a:pt x="11877659" y="252752"/>
                </a:cubicBezTo>
                <a:cubicBezTo>
                  <a:pt x="12064561" y="487114"/>
                  <a:pt x="12158011" y="815222"/>
                  <a:pt x="12204737" y="1096457"/>
                </a:cubicBezTo>
                <a:cubicBezTo>
                  <a:pt x="12251463" y="1283948"/>
                  <a:pt x="12531815" y="1283948"/>
                  <a:pt x="12671991" y="1330820"/>
                </a:cubicBezTo>
                <a:cubicBezTo>
                  <a:pt x="12858893" y="1424565"/>
                  <a:pt x="12905619" y="1518310"/>
                  <a:pt x="12999069" y="1705800"/>
                </a:cubicBezTo>
                <a:cubicBezTo>
                  <a:pt x="12999069" y="1846418"/>
                  <a:pt x="13326147" y="1846418"/>
                  <a:pt x="13419599" y="1799546"/>
                </a:cubicBezTo>
                <a:cubicBezTo>
                  <a:pt x="13513049" y="1752673"/>
                  <a:pt x="13559775" y="1705800"/>
                  <a:pt x="13653225" y="1705800"/>
                </a:cubicBezTo>
                <a:cubicBezTo>
                  <a:pt x="13699951" y="1658928"/>
                  <a:pt x="13886851" y="1612055"/>
                  <a:pt x="13886851" y="1705800"/>
                </a:cubicBezTo>
                <a:cubicBezTo>
                  <a:pt x="13886851" y="1799546"/>
                  <a:pt x="13980303" y="1799546"/>
                  <a:pt x="13886851" y="1893291"/>
                </a:cubicBezTo>
                <a:cubicBezTo>
                  <a:pt x="13793401" y="1987036"/>
                  <a:pt x="13746675" y="2080781"/>
                  <a:pt x="13746675" y="2174526"/>
                </a:cubicBezTo>
                <a:cubicBezTo>
                  <a:pt x="13699951" y="2315143"/>
                  <a:pt x="13606499" y="2362016"/>
                  <a:pt x="13559775" y="2455761"/>
                </a:cubicBezTo>
                <a:cubicBezTo>
                  <a:pt x="13513049" y="2596379"/>
                  <a:pt x="13513049" y="2596379"/>
                  <a:pt x="13372873" y="2549506"/>
                </a:cubicBezTo>
                <a:cubicBezTo>
                  <a:pt x="13279423" y="2502633"/>
                  <a:pt x="13232695" y="2549506"/>
                  <a:pt x="13139247" y="2596379"/>
                </a:cubicBezTo>
                <a:cubicBezTo>
                  <a:pt x="13045795" y="2690124"/>
                  <a:pt x="12999069" y="2643251"/>
                  <a:pt x="13092519" y="2783869"/>
                </a:cubicBezTo>
                <a:cubicBezTo>
                  <a:pt x="13139247" y="2877614"/>
                  <a:pt x="13092519" y="3018231"/>
                  <a:pt x="13092519" y="3111977"/>
                </a:cubicBezTo>
                <a:cubicBezTo>
                  <a:pt x="13092519" y="3205722"/>
                  <a:pt x="12952343" y="3205722"/>
                  <a:pt x="12952343" y="3299467"/>
                </a:cubicBezTo>
                <a:cubicBezTo>
                  <a:pt x="12905619" y="3252594"/>
                  <a:pt x="12765443" y="3111977"/>
                  <a:pt x="12765443" y="3252594"/>
                </a:cubicBezTo>
                <a:cubicBezTo>
                  <a:pt x="12765443" y="3346339"/>
                  <a:pt x="12718717" y="3299467"/>
                  <a:pt x="12625267" y="3346339"/>
                </a:cubicBezTo>
                <a:cubicBezTo>
                  <a:pt x="12578541" y="3393212"/>
                  <a:pt x="12625267" y="3440084"/>
                  <a:pt x="12531815" y="3440084"/>
                </a:cubicBezTo>
                <a:cubicBezTo>
                  <a:pt x="12485091" y="3440084"/>
                  <a:pt x="12438363" y="3440084"/>
                  <a:pt x="12391639" y="3440084"/>
                </a:cubicBezTo>
                <a:cubicBezTo>
                  <a:pt x="12344915" y="3486957"/>
                  <a:pt x="12391639" y="3533829"/>
                  <a:pt x="12391639" y="3580702"/>
                </a:cubicBezTo>
                <a:cubicBezTo>
                  <a:pt x="12391639" y="3721320"/>
                  <a:pt x="12111287" y="3533829"/>
                  <a:pt x="12064561" y="3580702"/>
                </a:cubicBezTo>
                <a:cubicBezTo>
                  <a:pt x="11971111" y="3580702"/>
                  <a:pt x="11877659" y="3721320"/>
                  <a:pt x="11830935" y="3768192"/>
                </a:cubicBezTo>
                <a:cubicBezTo>
                  <a:pt x="11737483" y="3861937"/>
                  <a:pt x="11597307" y="3908810"/>
                  <a:pt x="11503856" y="3955682"/>
                </a:cubicBezTo>
                <a:cubicBezTo>
                  <a:pt x="11457131" y="4049427"/>
                  <a:pt x="11457131" y="4049427"/>
                  <a:pt x="11363680" y="4049427"/>
                </a:cubicBezTo>
                <a:cubicBezTo>
                  <a:pt x="11270229" y="4049427"/>
                  <a:pt x="11176778" y="4096300"/>
                  <a:pt x="11083327" y="4143173"/>
                </a:cubicBezTo>
                <a:cubicBezTo>
                  <a:pt x="11036602" y="4143173"/>
                  <a:pt x="10802975" y="4377535"/>
                  <a:pt x="10756249" y="4330663"/>
                </a:cubicBezTo>
                <a:cubicBezTo>
                  <a:pt x="10709524" y="4330663"/>
                  <a:pt x="10896426" y="4190045"/>
                  <a:pt x="10896426" y="4190045"/>
                </a:cubicBezTo>
                <a:cubicBezTo>
                  <a:pt x="10896426" y="4190045"/>
                  <a:pt x="10756249" y="4190045"/>
                  <a:pt x="10756249" y="4143173"/>
                </a:cubicBezTo>
                <a:cubicBezTo>
                  <a:pt x="10756249" y="4096300"/>
                  <a:pt x="10849700" y="4049427"/>
                  <a:pt x="10896426" y="4049427"/>
                </a:cubicBezTo>
                <a:cubicBezTo>
                  <a:pt x="10943151" y="4002555"/>
                  <a:pt x="10943151" y="3908810"/>
                  <a:pt x="10989877" y="3861937"/>
                </a:cubicBezTo>
                <a:cubicBezTo>
                  <a:pt x="10989877" y="3815065"/>
                  <a:pt x="10849700" y="3815065"/>
                  <a:pt x="10849700" y="3768192"/>
                </a:cubicBezTo>
                <a:cubicBezTo>
                  <a:pt x="10756249" y="3768192"/>
                  <a:pt x="10709524" y="3768192"/>
                  <a:pt x="10662799" y="3861937"/>
                </a:cubicBezTo>
                <a:cubicBezTo>
                  <a:pt x="10522622" y="3955682"/>
                  <a:pt x="10382446" y="4049427"/>
                  <a:pt x="10288995" y="4190045"/>
                </a:cubicBezTo>
                <a:cubicBezTo>
                  <a:pt x="10242270" y="4236918"/>
                  <a:pt x="10148819" y="4283790"/>
                  <a:pt x="10102094" y="4283790"/>
                </a:cubicBezTo>
                <a:cubicBezTo>
                  <a:pt x="10008643" y="4283790"/>
                  <a:pt x="9961917" y="4236918"/>
                  <a:pt x="9915192" y="4283790"/>
                </a:cubicBezTo>
                <a:cubicBezTo>
                  <a:pt x="9775016" y="4518153"/>
                  <a:pt x="10148819" y="4518153"/>
                  <a:pt x="10242270" y="4565026"/>
                </a:cubicBezTo>
                <a:cubicBezTo>
                  <a:pt x="10288995" y="4611898"/>
                  <a:pt x="10195545" y="4705643"/>
                  <a:pt x="10242270" y="4752516"/>
                </a:cubicBezTo>
                <a:cubicBezTo>
                  <a:pt x="10288995" y="4799388"/>
                  <a:pt x="10382446" y="4799388"/>
                  <a:pt x="10429172" y="4752516"/>
                </a:cubicBezTo>
                <a:cubicBezTo>
                  <a:pt x="10522622" y="4752516"/>
                  <a:pt x="10569348" y="4658771"/>
                  <a:pt x="10616073" y="4658771"/>
                </a:cubicBezTo>
                <a:cubicBezTo>
                  <a:pt x="10709524" y="4611898"/>
                  <a:pt x="10756249" y="4705643"/>
                  <a:pt x="10849700" y="4705643"/>
                </a:cubicBezTo>
                <a:cubicBezTo>
                  <a:pt x="10896426" y="4705643"/>
                  <a:pt x="10989877" y="4658771"/>
                  <a:pt x="11083327" y="4752516"/>
                </a:cubicBezTo>
                <a:cubicBezTo>
                  <a:pt x="11083327" y="4799388"/>
                  <a:pt x="11036602" y="4940006"/>
                  <a:pt x="10989877" y="4893133"/>
                </a:cubicBezTo>
                <a:cubicBezTo>
                  <a:pt x="10943151" y="4893133"/>
                  <a:pt x="10989877" y="4846261"/>
                  <a:pt x="10943151" y="4846261"/>
                </a:cubicBezTo>
                <a:cubicBezTo>
                  <a:pt x="10943151" y="4846261"/>
                  <a:pt x="10896426" y="4846261"/>
                  <a:pt x="10849700" y="4846261"/>
                </a:cubicBezTo>
                <a:cubicBezTo>
                  <a:pt x="10802975" y="4893133"/>
                  <a:pt x="10756249" y="4940006"/>
                  <a:pt x="10662799" y="4940006"/>
                </a:cubicBezTo>
                <a:cubicBezTo>
                  <a:pt x="10569348" y="4986878"/>
                  <a:pt x="10662799" y="5033751"/>
                  <a:pt x="10616073" y="5080624"/>
                </a:cubicBezTo>
                <a:cubicBezTo>
                  <a:pt x="10616073" y="5080624"/>
                  <a:pt x="10475897" y="5033751"/>
                  <a:pt x="10475897" y="5080624"/>
                </a:cubicBezTo>
                <a:cubicBezTo>
                  <a:pt x="10429172" y="5127496"/>
                  <a:pt x="10522622" y="5080624"/>
                  <a:pt x="10429172" y="5174369"/>
                </a:cubicBezTo>
                <a:cubicBezTo>
                  <a:pt x="10382446" y="5221241"/>
                  <a:pt x="10335721" y="5268114"/>
                  <a:pt x="10288995" y="5361859"/>
                </a:cubicBezTo>
                <a:cubicBezTo>
                  <a:pt x="10195545" y="5502476"/>
                  <a:pt x="10475897" y="5502476"/>
                  <a:pt x="10522622" y="5596221"/>
                </a:cubicBezTo>
                <a:cubicBezTo>
                  <a:pt x="10616073" y="5643094"/>
                  <a:pt x="10616073" y="5830584"/>
                  <a:pt x="10662799" y="5924329"/>
                </a:cubicBezTo>
                <a:cubicBezTo>
                  <a:pt x="10662799" y="6018074"/>
                  <a:pt x="10943151" y="6111819"/>
                  <a:pt x="10896426" y="6205565"/>
                </a:cubicBezTo>
                <a:cubicBezTo>
                  <a:pt x="10849700" y="6299310"/>
                  <a:pt x="10709524" y="6158692"/>
                  <a:pt x="10662799" y="6158692"/>
                </a:cubicBezTo>
                <a:cubicBezTo>
                  <a:pt x="10656958" y="6158692"/>
                  <a:pt x="10648197" y="6158692"/>
                  <a:pt x="10637337" y="6158509"/>
                </a:cubicBezTo>
                <a:lnTo>
                  <a:pt x="10615280" y="6157766"/>
                </a:lnTo>
                <a:lnTo>
                  <a:pt x="10606034" y="6146974"/>
                </a:lnTo>
                <a:cubicBezTo>
                  <a:pt x="10599646" y="6144777"/>
                  <a:pt x="10590520" y="6144044"/>
                  <a:pt x="10579569" y="6144044"/>
                </a:cubicBezTo>
                <a:lnTo>
                  <a:pt x="10504512" y="6146782"/>
                </a:lnTo>
                <a:lnTo>
                  <a:pt x="10419680" y="6119143"/>
                </a:lnTo>
                <a:cubicBezTo>
                  <a:pt x="10397048" y="6105960"/>
                  <a:pt x="10382446" y="6088383"/>
                  <a:pt x="10382446" y="6064947"/>
                </a:cubicBezTo>
                <a:cubicBezTo>
                  <a:pt x="10382446" y="6135256"/>
                  <a:pt x="10440853" y="6146974"/>
                  <a:pt x="10499260" y="6146974"/>
                </a:cubicBezTo>
                <a:lnTo>
                  <a:pt x="10504512" y="6146782"/>
                </a:lnTo>
                <a:lnTo>
                  <a:pt x="10505100" y="6146974"/>
                </a:lnTo>
                <a:cubicBezTo>
                  <a:pt x="10537224" y="6152833"/>
                  <a:pt x="10570808" y="6155763"/>
                  <a:pt x="10599281" y="6157228"/>
                </a:cubicBezTo>
                <a:lnTo>
                  <a:pt x="10615280" y="6157766"/>
                </a:lnTo>
                <a:lnTo>
                  <a:pt x="10616073" y="6158692"/>
                </a:lnTo>
                <a:cubicBezTo>
                  <a:pt x="10709524" y="6252437"/>
                  <a:pt x="10756249" y="6299310"/>
                  <a:pt x="10849700" y="6346182"/>
                </a:cubicBezTo>
                <a:cubicBezTo>
                  <a:pt x="10943151" y="6439927"/>
                  <a:pt x="10802975" y="6439927"/>
                  <a:pt x="10756249" y="6486800"/>
                </a:cubicBezTo>
                <a:cubicBezTo>
                  <a:pt x="10732886" y="6510236"/>
                  <a:pt x="10697842" y="6533672"/>
                  <a:pt x="10656958" y="6557108"/>
                </a:cubicBezTo>
                <a:lnTo>
                  <a:pt x="10545651" y="6615364"/>
                </a:lnTo>
                <a:lnTo>
                  <a:pt x="10540144" y="6615882"/>
                </a:lnTo>
                <a:cubicBezTo>
                  <a:pt x="10534303" y="6617896"/>
                  <a:pt x="10528463" y="6621558"/>
                  <a:pt x="10522622" y="6627417"/>
                </a:cubicBezTo>
                <a:lnTo>
                  <a:pt x="10545651" y="6615364"/>
                </a:lnTo>
                <a:lnTo>
                  <a:pt x="10557666" y="6614234"/>
                </a:lnTo>
                <a:cubicBezTo>
                  <a:pt x="10592711" y="6618628"/>
                  <a:pt x="10627755" y="6662571"/>
                  <a:pt x="10662799" y="6627417"/>
                </a:cubicBezTo>
                <a:cubicBezTo>
                  <a:pt x="10709524" y="6627417"/>
                  <a:pt x="10756249" y="6580545"/>
                  <a:pt x="10756249" y="6580545"/>
                </a:cubicBezTo>
                <a:cubicBezTo>
                  <a:pt x="10791293" y="6615699"/>
                  <a:pt x="10878904" y="6703585"/>
                  <a:pt x="10940231" y="6705782"/>
                </a:cubicBezTo>
                <a:lnTo>
                  <a:pt x="10944196" y="6704839"/>
                </a:lnTo>
                <a:lnTo>
                  <a:pt x="10919789" y="6721162"/>
                </a:lnTo>
                <a:cubicBezTo>
                  <a:pt x="10884744" y="6744599"/>
                  <a:pt x="10849700" y="6768035"/>
                  <a:pt x="10849700" y="6768035"/>
                </a:cubicBezTo>
                <a:cubicBezTo>
                  <a:pt x="10896426" y="6814907"/>
                  <a:pt x="10989877" y="6814907"/>
                  <a:pt x="10896426" y="6861780"/>
                </a:cubicBezTo>
                <a:cubicBezTo>
                  <a:pt x="10896426" y="6908653"/>
                  <a:pt x="10802975" y="6861780"/>
                  <a:pt x="10802975" y="6861780"/>
                </a:cubicBezTo>
                <a:cubicBezTo>
                  <a:pt x="10802975" y="6861780"/>
                  <a:pt x="10849700" y="6955525"/>
                  <a:pt x="10802975" y="6955525"/>
                </a:cubicBezTo>
                <a:cubicBezTo>
                  <a:pt x="10802975" y="6955525"/>
                  <a:pt x="10756249" y="6955525"/>
                  <a:pt x="10756249" y="7002397"/>
                </a:cubicBezTo>
                <a:cubicBezTo>
                  <a:pt x="10756249" y="7002397"/>
                  <a:pt x="10802975" y="7049270"/>
                  <a:pt x="10756249" y="7096143"/>
                </a:cubicBezTo>
                <a:cubicBezTo>
                  <a:pt x="10709524" y="7143015"/>
                  <a:pt x="10662799" y="7143015"/>
                  <a:pt x="10616073" y="7189887"/>
                </a:cubicBezTo>
                <a:cubicBezTo>
                  <a:pt x="10616073" y="7189887"/>
                  <a:pt x="10616073" y="7283633"/>
                  <a:pt x="10616073" y="7283633"/>
                </a:cubicBezTo>
                <a:cubicBezTo>
                  <a:pt x="10569348" y="7330505"/>
                  <a:pt x="10569348" y="7377378"/>
                  <a:pt x="10522622" y="7424251"/>
                </a:cubicBezTo>
                <a:cubicBezTo>
                  <a:pt x="10475897" y="7471123"/>
                  <a:pt x="10475897" y="7517995"/>
                  <a:pt x="10429172" y="7517995"/>
                </a:cubicBezTo>
                <a:cubicBezTo>
                  <a:pt x="10382446" y="7517995"/>
                  <a:pt x="10335721" y="7517995"/>
                  <a:pt x="10382446" y="7564868"/>
                </a:cubicBezTo>
                <a:cubicBezTo>
                  <a:pt x="10522622" y="7658613"/>
                  <a:pt x="10288995" y="7658613"/>
                  <a:pt x="10288995" y="7658613"/>
                </a:cubicBezTo>
                <a:cubicBezTo>
                  <a:pt x="10288995" y="7705485"/>
                  <a:pt x="10382446" y="7658613"/>
                  <a:pt x="10335721" y="7752358"/>
                </a:cubicBezTo>
                <a:cubicBezTo>
                  <a:pt x="10335721" y="7799231"/>
                  <a:pt x="10335721" y="7799231"/>
                  <a:pt x="10288995" y="7846103"/>
                </a:cubicBezTo>
                <a:cubicBezTo>
                  <a:pt x="10242270" y="7892976"/>
                  <a:pt x="10195545" y="7986721"/>
                  <a:pt x="10148819" y="8033593"/>
                </a:cubicBezTo>
                <a:cubicBezTo>
                  <a:pt x="10148819" y="8033593"/>
                  <a:pt x="9961917" y="8080466"/>
                  <a:pt x="10008643" y="8080466"/>
                </a:cubicBezTo>
                <a:cubicBezTo>
                  <a:pt x="10008643" y="8127339"/>
                  <a:pt x="9961917" y="8174211"/>
                  <a:pt x="9915192" y="8174211"/>
                </a:cubicBezTo>
                <a:cubicBezTo>
                  <a:pt x="9868467" y="8221083"/>
                  <a:pt x="9821741" y="8267956"/>
                  <a:pt x="9728290" y="8267956"/>
                </a:cubicBezTo>
                <a:cubicBezTo>
                  <a:pt x="9681565" y="8267956"/>
                  <a:pt x="9681565" y="8408574"/>
                  <a:pt x="9634840" y="8408574"/>
                </a:cubicBezTo>
                <a:cubicBezTo>
                  <a:pt x="9541389" y="8455446"/>
                  <a:pt x="9494663" y="8502319"/>
                  <a:pt x="9401212" y="8502319"/>
                </a:cubicBezTo>
                <a:cubicBezTo>
                  <a:pt x="9307762" y="8502319"/>
                  <a:pt x="9214311" y="8455446"/>
                  <a:pt x="9120860" y="8502319"/>
                </a:cubicBezTo>
                <a:cubicBezTo>
                  <a:pt x="9120860" y="8502319"/>
                  <a:pt x="8933958" y="8549191"/>
                  <a:pt x="8933958" y="8502319"/>
                </a:cubicBezTo>
                <a:cubicBezTo>
                  <a:pt x="8933958" y="8549191"/>
                  <a:pt x="8980684" y="8596064"/>
                  <a:pt x="8887233" y="8596064"/>
                </a:cubicBezTo>
                <a:cubicBezTo>
                  <a:pt x="8840508" y="8596064"/>
                  <a:pt x="8840508" y="8689809"/>
                  <a:pt x="8793782" y="8689809"/>
                </a:cubicBezTo>
                <a:cubicBezTo>
                  <a:pt x="8700331" y="8689809"/>
                  <a:pt x="8606880" y="8689809"/>
                  <a:pt x="8513430" y="8736682"/>
                </a:cubicBezTo>
                <a:cubicBezTo>
                  <a:pt x="8373253" y="8783554"/>
                  <a:pt x="8279803" y="8783554"/>
                  <a:pt x="8186351" y="8924172"/>
                </a:cubicBezTo>
                <a:cubicBezTo>
                  <a:pt x="8139627" y="8971044"/>
                  <a:pt x="8279803" y="9017917"/>
                  <a:pt x="8279803" y="9064789"/>
                </a:cubicBezTo>
                <a:cubicBezTo>
                  <a:pt x="8233077" y="9064789"/>
                  <a:pt x="8186351" y="9111662"/>
                  <a:pt x="8139627" y="9111662"/>
                </a:cubicBezTo>
                <a:cubicBezTo>
                  <a:pt x="8139627" y="9064789"/>
                  <a:pt x="8046175" y="8971044"/>
                  <a:pt x="8046175" y="8924172"/>
                </a:cubicBezTo>
                <a:cubicBezTo>
                  <a:pt x="8046175" y="8877299"/>
                  <a:pt x="8139627" y="8830427"/>
                  <a:pt x="8092901" y="8783554"/>
                </a:cubicBezTo>
                <a:cubicBezTo>
                  <a:pt x="7999450" y="8736682"/>
                  <a:pt x="7952725" y="8830427"/>
                  <a:pt x="7905999" y="8783554"/>
                </a:cubicBezTo>
                <a:cubicBezTo>
                  <a:pt x="7905999" y="8783554"/>
                  <a:pt x="7812549" y="8689809"/>
                  <a:pt x="7812549" y="8689809"/>
                </a:cubicBezTo>
                <a:cubicBezTo>
                  <a:pt x="7765823" y="8830427"/>
                  <a:pt x="7578921" y="8783554"/>
                  <a:pt x="7485471" y="8736682"/>
                </a:cubicBezTo>
                <a:cubicBezTo>
                  <a:pt x="7438745" y="8689809"/>
                  <a:pt x="7345295" y="8642937"/>
                  <a:pt x="7298569" y="8596064"/>
                </a:cubicBezTo>
                <a:cubicBezTo>
                  <a:pt x="7298569" y="8549191"/>
                  <a:pt x="7392019" y="8502319"/>
                  <a:pt x="7392019" y="8455446"/>
                </a:cubicBezTo>
                <a:cubicBezTo>
                  <a:pt x="7392019" y="8455446"/>
                  <a:pt x="7205118" y="8408574"/>
                  <a:pt x="7205118" y="8408574"/>
                </a:cubicBezTo>
                <a:cubicBezTo>
                  <a:pt x="7111667" y="8408574"/>
                  <a:pt x="7064942" y="8314829"/>
                  <a:pt x="7018217" y="8314829"/>
                </a:cubicBezTo>
                <a:cubicBezTo>
                  <a:pt x="6924765" y="8314829"/>
                  <a:pt x="6924765" y="8408574"/>
                  <a:pt x="6878040" y="8455446"/>
                </a:cubicBezTo>
                <a:cubicBezTo>
                  <a:pt x="6831315" y="8502319"/>
                  <a:pt x="6831315" y="8455446"/>
                  <a:pt x="6784589" y="8502319"/>
                </a:cubicBezTo>
                <a:cubicBezTo>
                  <a:pt x="6691139" y="8596064"/>
                  <a:pt x="6691139" y="8549191"/>
                  <a:pt x="6644413" y="8502319"/>
                </a:cubicBezTo>
                <a:cubicBezTo>
                  <a:pt x="6644413" y="8455446"/>
                  <a:pt x="6550963" y="8549191"/>
                  <a:pt x="6550963" y="8502319"/>
                </a:cubicBezTo>
                <a:cubicBezTo>
                  <a:pt x="6550963" y="8502319"/>
                  <a:pt x="6457511" y="8549191"/>
                  <a:pt x="6457511" y="8549191"/>
                </a:cubicBezTo>
                <a:cubicBezTo>
                  <a:pt x="6364061" y="8502319"/>
                  <a:pt x="6410786" y="8455446"/>
                  <a:pt x="6317335" y="8502319"/>
                </a:cubicBezTo>
                <a:cubicBezTo>
                  <a:pt x="6223885" y="8596064"/>
                  <a:pt x="6130433" y="8502319"/>
                  <a:pt x="6223885" y="8689809"/>
                </a:cubicBezTo>
                <a:cubicBezTo>
                  <a:pt x="6223885" y="8736682"/>
                  <a:pt x="6270610" y="8924172"/>
                  <a:pt x="6177159" y="8877299"/>
                </a:cubicBezTo>
                <a:cubicBezTo>
                  <a:pt x="6130433" y="8830427"/>
                  <a:pt x="6083708" y="8783554"/>
                  <a:pt x="6036983" y="8783554"/>
                </a:cubicBezTo>
                <a:cubicBezTo>
                  <a:pt x="5990257" y="8736682"/>
                  <a:pt x="5943532" y="8783554"/>
                  <a:pt x="5896807" y="8783554"/>
                </a:cubicBezTo>
                <a:cubicBezTo>
                  <a:pt x="5850081" y="8783554"/>
                  <a:pt x="5803355" y="8830427"/>
                  <a:pt x="5803355" y="8736682"/>
                </a:cubicBezTo>
                <a:cubicBezTo>
                  <a:pt x="5803355" y="8736682"/>
                  <a:pt x="5803355" y="8689809"/>
                  <a:pt x="5803355" y="8689809"/>
                </a:cubicBezTo>
                <a:cubicBezTo>
                  <a:pt x="5803355" y="8642937"/>
                  <a:pt x="5663179" y="8689809"/>
                  <a:pt x="5616454" y="8642937"/>
                </a:cubicBezTo>
                <a:cubicBezTo>
                  <a:pt x="5616454" y="8596064"/>
                  <a:pt x="5663179" y="8502319"/>
                  <a:pt x="5663179" y="8455446"/>
                </a:cubicBezTo>
                <a:cubicBezTo>
                  <a:pt x="5709905" y="8408574"/>
                  <a:pt x="5569729" y="8408574"/>
                  <a:pt x="5523003" y="8314829"/>
                </a:cubicBezTo>
                <a:cubicBezTo>
                  <a:pt x="5476278" y="8221083"/>
                  <a:pt x="5569729" y="8174211"/>
                  <a:pt x="5569729" y="8174211"/>
                </a:cubicBezTo>
                <a:cubicBezTo>
                  <a:pt x="5523003" y="8080466"/>
                  <a:pt x="5242651" y="8221083"/>
                  <a:pt x="5195925" y="8174211"/>
                </a:cubicBezTo>
                <a:cubicBezTo>
                  <a:pt x="5242651" y="8221083"/>
                  <a:pt x="5242651" y="7986721"/>
                  <a:pt x="5242651" y="7939849"/>
                </a:cubicBezTo>
                <a:cubicBezTo>
                  <a:pt x="5289376" y="7892976"/>
                  <a:pt x="5382827" y="7846103"/>
                  <a:pt x="5429553" y="7752358"/>
                </a:cubicBezTo>
                <a:cubicBezTo>
                  <a:pt x="5476278" y="7705485"/>
                  <a:pt x="5523003" y="7564868"/>
                  <a:pt x="5476278" y="7471123"/>
                </a:cubicBezTo>
                <a:cubicBezTo>
                  <a:pt x="5429553" y="7424251"/>
                  <a:pt x="5523003" y="7377378"/>
                  <a:pt x="5523003" y="7330505"/>
                </a:cubicBezTo>
                <a:cubicBezTo>
                  <a:pt x="5523003" y="7283633"/>
                  <a:pt x="5429553" y="7283633"/>
                  <a:pt x="5429553" y="7283633"/>
                </a:cubicBezTo>
                <a:cubicBezTo>
                  <a:pt x="5382827" y="7330505"/>
                  <a:pt x="5382827" y="7236761"/>
                  <a:pt x="5382827" y="7236761"/>
                </a:cubicBezTo>
                <a:cubicBezTo>
                  <a:pt x="5382827" y="7189887"/>
                  <a:pt x="5336101" y="7049270"/>
                  <a:pt x="5289376" y="7049270"/>
                </a:cubicBezTo>
                <a:cubicBezTo>
                  <a:pt x="5149200" y="7096143"/>
                  <a:pt x="5149200" y="7096143"/>
                  <a:pt x="5009023" y="7096143"/>
                </a:cubicBezTo>
                <a:cubicBezTo>
                  <a:pt x="4915573" y="7096143"/>
                  <a:pt x="5009023" y="7049270"/>
                  <a:pt x="5055749" y="6955525"/>
                </a:cubicBezTo>
                <a:cubicBezTo>
                  <a:pt x="5055749" y="6908653"/>
                  <a:pt x="4962298" y="6768035"/>
                  <a:pt x="4915573" y="6814907"/>
                </a:cubicBezTo>
                <a:cubicBezTo>
                  <a:pt x="4775397" y="6908653"/>
                  <a:pt x="4775397" y="6908653"/>
                  <a:pt x="4681945" y="6861780"/>
                </a:cubicBezTo>
                <a:cubicBezTo>
                  <a:pt x="4588495" y="6814907"/>
                  <a:pt x="4541769" y="6908653"/>
                  <a:pt x="4495044" y="6955525"/>
                </a:cubicBezTo>
                <a:cubicBezTo>
                  <a:pt x="4448319" y="7002397"/>
                  <a:pt x="4401593" y="6955525"/>
                  <a:pt x="4354868" y="7002397"/>
                </a:cubicBezTo>
                <a:cubicBezTo>
                  <a:pt x="4308143" y="7002397"/>
                  <a:pt x="4308143" y="7049270"/>
                  <a:pt x="4261417" y="7049270"/>
                </a:cubicBezTo>
                <a:cubicBezTo>
                  <a:pt x="4214691" y="7143015"/>
                  <a:pt x="4121241" y="7236761"/>
                  <a:pt x="4027790" y="7189887"/>
                </a:cubicBezTo>
                <a:cubicBezTo>
                  <a:pt x="3934339" y="7143015"/>
                  <a:pt x="3840888" y="7236761"/>
                  <a:pt x="3747437" y="7143015"/>
                </a:cubicBezTo>
                <a:cubicBezTo>
                  <a:pt x="3700712" y="7096143"/>
                  <a:pt x="3607261" y="7096143"/>
                  <a:pt x="3560536" y="7143015"/>
                </a:cubicBezTo>
                <a:cubicBezTo>
                  <a:pt x="3513811" y="7143015"/>
                  <a:pt x="3420359" y="7283633"/>
                  <a:pt x="3420359" y="7283633"/>
                </a:cubicBezTo>
                <a:cubicBezTo>
                  <a:pt x="3373634" y="7236761"/>
                  <a:pt x="3467085" y="7143015"/>
                  <a:pt x="3326909" y="7189887"/>
                </a:cubicBezTo>
                <a:cubicBezTo>
                  <a:pt x="3233458" y="7236761"/>
                  <a:pt x="3140007" y="7236761"/>
                  <a:pt x="3046557" y="7236761"/>
                </a:cubicBezTo>
                <a:cubicBezTo>
                  <a:pt x="2999832" y="7189887"/>
                  <a:pt x="2999832" y="7143015"/>
                  <a:pt x="2953106" y="7143015"/>
                </a:cubicBezTo>
                <a:cubicBezTo>
                  <a:pt x="2906380" y="7143015"/>
                  <a:pt x="2906380" y="7189887"/>
                  <a:pt x="2859656" y="7189887"/>
                </a:cubicBezTo>
                <a:cubicBezTo>
                  <a:pt x="2766205" y="7189887"/>
                  <a:pt x="2766205" y="7049270"/>
                  <a:pt x="2672754" y="7143015"/>
                </a:cubicBezTo>
                <a:cubicBezTo>
                  <a:pt x="2626028" y="7143015"/>
                  <a:pt x="2579302" y="7049270"/>
                  <a:pt x="2485852" y="7002397"/>
                </a:cubicBezTo>
                <a:cubicBezTo>
                  <a:pt x="2392401" y="7002397"/>
                  <a:pt x="2392401" y="6861780"/>
                  <a:pt x="2298951" y="6861780"/>
                </a:cubicBezTo>
                <a:cubicBezTo>
                  <a:pt x="2112048" y="6861780"/>
                  <a:pt x="2018598" y="6533672"/>
                  <a:pt x="1831696" y="6533672"/>
                </a:cubicBezTo>
                <a:cubicBezTo>
                  <a:pt x="1738246" y="6533672"/>
                  <a:pt x="1784971" y="6627417"/>
                  <a:pt x="1738246" y="6627417"/>
                </a:cubicBezTo>
                <a:cubicBezTo>
                  <a:pt x="1691520" y="6627417"/>
                  <a:pt x="1644794" y="6580545"/>
                  <a:pt x="1644794" y="6580545"/>
                </a:cubicBezTo>
                <a:cubicBezTo>
                  <a:pt x="1551343" y="6533672"/>
                  <a:pt x="1504618" y="6439927"/>
                  <a:pt x="1411167" y="6439927"/>
                </a:cubicBezTo>
                <a:cubicBezTo>
                  <a:pt x="1317716" y="6393055"/>
                  <a:pt x="1317716" y="6346182"/>
                  <a:pt x="1224266" y="6299310"/>
                </a:cubicBezTo>
                <a:cubicBezTo>
                  <a:pt x="1130815" y="6299310"/>
                  <a:pt x="1177541" y="6252437"/>
                  <a:pt x="1177541" y="6158692"/>
                </a:cubicBezTo>
                <a:cubicBezTo>
                  <a:pt x="1177541" y="6158692"/>
                  <a:pt x="943913" y="5971202"/>
                  <a:pt x="1130815" y="6018074"/>
                </a:cubicBezTo>
                <a:cubicBezTo>
                  <a:pt x="1224266" y="6018074"/>
                  <a:pt x="1270991" y="6064947"/>
                  <a:pt x="1317716" y="5971202"/>
                </a:cubicBezTo>
                <a:cubicBezTo>
                  <a:pt x="1457893" y="5877457"/>
                  <a:pt x="1084089" y="5736839"/>
                  <a:pt x="1224266" y="5643094"/>
                </a:cubicBezTo>
                <a:cubicBezTo>
                  <a:pt x="1270991" y="5643094"/>
                  <a:pt x="1317716" y="5643094"/>
                  <a:pt x="1364442" y="5549349"/>
                </a:cubicBezTo>
                <a:cubicBezTo>
                  <a:pt x="1364442" y="5502476"/>
                  <a:pt x="1364442" y="5502476"/>
                  <a:pt x="1411167" y="5455604"/>
                </a:cubicBezTo>
                <a:cubicBezTo>
                  <a:pt x="1457893" y="5408731"/>
                  <a:pt x="1551343" y="5361859"/>
                  <a:pt x="1504618" y="5268114"/>
                </a:cubicBezTo>
                <a:cubicBezTo>
                  <a:pt x="1411167" y="5127496"/>
                  <a:pt x="1177541" y="5080624"/>
                  <a:pt x="1037364" y="5174369"/>
                </a:cubicBezTo>
                <a:cubicBezTo>
                  <a:pt x="990639" y="5221241"/>
                  <a:pt x="943913" y="5268114"/>
                  <a:pt x="897188" y="5268114"/>
                </a:cubicBezTo>
                <a:cubicBezTo>
                  <a:pt x="803737" y="5221241"/>
                  <a:pt x="710286" y="5174369"/>
                  <a:pt x="616835" y="5127496"/>
                </a:cubicBezTo>
                <a:cubicBezTo>
                  <a:pt x="523385" y="5080624"/>
                  <a:pt x="570110" y="4986878"/>
                  <a:pt x="476659" y="4893133"/>
                </a:cubicBezTo>
                <a:cubicBezTo>
                  <a:pt x="429934" y="4846261"/>
                  <a:pt x="383208" y="4846261"/>
                  <a:pt x="289758" y="4799388"/>
                </a:cubicBezTo>
                <a:cubicBezTo>
                  <a:pt x="289758" y="4799388"/>
                  <a:pt x="336483" y="4705643"/>
                  <a:pt x="336483" y="4705643"/>
                </a:cubicBezTo>
                <a:cubicBezTo>
                  <a:pt x="336483" y="4611898"/>
                  <a:pt x="289758" y="4611898"/>
                  <a:pt x="289758" y="4565026"/>
                </a:cubicBezTo>
                <a:cubicBezTo>
                  <a:pt x="243032" y="4424408"/>
                  <a:pt x="289758" y="4424408"/>
                  <a:pt x="149581" y="4424408"/>
                </a:cubicBezTo>
                <a:cubicBezTo>
                  <a:pt x="102856" y="4424408"/>
                  <a:pt x="-37320" y="4330663"/>
                  <a:pt x="9405" y="4236918"/>
                </a:cubicBezTo>
                <a:cubicBezTo>
                  <a:pt x="9405" y="4190045"/>
                  <a:pt x="56130" y="4096300"/>
                  <a:pt x="102856" y="4002555"/>
                </a:cubicBezTo>
                <a:cubicBezTo>
                  <a:pt x="102856" y="3955682"/>
                  <a:pt x="243032" y="3861937"/>
                  <a:pt x="289758" y="3861937"/>
                </a:cubicBezTo>
                <a:cubicBezTo>
                  <a:pt x="383208" y="3861937"/>
                  <a:pt x="429934" y="3861937"/>
                  <a:pt x="476659" y="3861937"/>
                </a:cubicBezTo>
                <a:cubicBezTo>
                  <a:pt x="476659" y="3861937"/>
                  <a:pt x="476659" y="3908810"/>
                  <a:pt x="476659" y="3908810"/>
                </a:cubicBezTo>
                <a:cubicBezTo>
                  <a:pt x="476659" y="3908810"/>
                  <a:pt x="663561" y="3861937"/>
                  <a:pt x="663561" y="3861937"/>
                </a:cubicBezTo>
                <a:cubicBezTo>
                  <a:pt x="710286" y="3768192"/>
                  <a:pt x="757012" y="3721320"/>
                  <a:pt x="850462" y="3721320"/>
                </a:cubicBezTo>
                <a:cubicBezTo>
                  <a:pt x="943913" y="3674447"/>
                  <a:pt x="990639" y="3674447"/>
                  <a:pt x="1084089" y="3674447"/>
                </a:cubicBezTo>
                <a:cubicBezTo>
                  <a:pt x="1130815" y="3627575"/>
                  <a:pt x="1177541" y="3580702"/>
                  <a:pt x="1270991" y="3533829"/>
                </a:cubicBezTo>
                <a:cubicBezTo>
                  <a:pt x="1317716" y="3486957"/>
                  <a:pt x="1411167" y="3486957"/>
                  <a:pt x="1457893" y="3440084"/>
                </a:cubicBezTo>
                <a:cubicBezTo>
                  <a:pt x="1504618" y="3440084"/>
                  <a:pt x="1457893" y="3299467"/>
                  <a:pt x="1504618" y="3252594"/>
                </a:cubicBezTo>
                <a:cubicBezTo>
                  <a:pt x="1551343" y="3205722"/>
                  <a:pt x="1691520" y="3111977"/>
                  <a:pt x="1691520" y="3065104"/>
                </a:cubicBezTo>
                <a:cubicBezTo>
                  <a:pt x="1644794" y="3018231"/>
                  <a:pt x="1598069" y="2971359"/>
                  <a:pt x="1551343" y="2924486"/>
                </a:cubicBezTo>
                <a:cubicBezTo>
                  <a:pt x="1551343" y="2877614"/>
                  <a:pt x="1504618" y="2549506"/>
                  <a:pt x="1457893" y="2596379"/>
                </a:cubicBezTo>
                <a:cubicBezTo>
                  <a:pt x="1504618" y="2549506"/>
                  <a:pt x="1691520" y="2549506"/>
                  <a:pt x="1784971" y="2502633"/>
                </a:cubicBezTo>
                <a:cubicBezTo>
                  <a:pt x="1784971" y="2502633"/>
                  <a:pt x="2065323" y="2596379"/>
                  <a:pt x="2065323" y="2502633"/>
                </a:cubicBezTo>
                <a:cubicBezTo>
                  <a:pt x="2065323" y="2455761"/>
                  <a:pt x="2018598" y="2455761"/>
                  <a:pt x="2018598" y="2362016"/>
                </a:cubicBezTo>
                <a:cubicBezTo>
                  <a:pt x="2018598" y="2315143"/>
                  <a:pt x="2065323" y="2221398"/>
                  <a:pt x="2065323" y="2174526"/>
                </a:cubicBezTo>
                <a:cubicBezTo>
                  <a:pt x="2112048" y="2127653"/>
                  <a:pt x="2158774" y="1893291"/>
                  <a:pt x="2205500" y="1940163"/>
                </a:cubicBezTo>
                <a:cubicBezTo>
                  <a:pt x="2298951" y="1987036"/>
                  <a:pt x="2345675" y="2033908"/>
                  <a:pt x="2439127" y="2033908"/>
                </a:cubicBezTo>
                <a:cubicBezTo>
                  <a:pt x="2485852" y="1987036"/>
                  <a:pt x="2532578" y="2080781"/>
                  <a:pt x="2579302" y="2033908"/>
                </a:cubicBezTo>
                <a:cubicBezTo>
                  <a:pt x="2626028" y="2033908"/>
                  <a:pt x="2719479" y="1987036"/>
                  <a:pt x="2766205" y="1940163"/>
                </a:cubicBezTo>
                <a:cubicBezTo>
                  <a:pt x="2812929" y="1893291"/>
                  <a:pt x="2719479" y="1799546"/>
                  <a:pt x="2719479" y="1705800"/>
                </a:cubicBezTo>
                <a:cubicBezTo>
                  <a:pt x="2766205" y="1565183"/>
                  <a:pt x="2906380" y="1612055"/>
                  <a:pt x="2999832" y="1471438"/>
                </a:cubicBezTo>
                <a:cubicBezTo>
                  <a:pt x="2999832" y="1424565"/>
                  <a:pt x="2999832" y="1424565"/>
                  <a:pt x="3046557" y="1377693"/>
                </a:cubicBezTo>
                <a:cubicBezTo>
                  <a:pt x="3093283" y="1330820"/>
                  <a:pt x="3140007" y="1377693"/>
                  <a:pt x="3186733" y="1330820"/>
                </a:cubicBezTo>
                <a:cubicBezTo>
                  <a:pt x="3233458" y="1612055"/>
                  <a:pt x="3467085" y="1612055"/>
                  <a:pt x="3653987" y="1752673"/>
                </a:cubicBezTo>
                <a:cubicBezTo>
                  <a:pt x="3887614" y="1893291"/>
                  <a:pt x="3934339" y="2221398"/>
                  <a:pt x="3840888" y="2408888"/>
                </a:cubicBezTo>
                <a:cubicBezTo>
                  <a:pt x="3747437" y="2596379"/>
                  <a:pt x="4261417" y="2596379"/>
                  <a:pt x="4354868" y="2596379"/>
                </a:cubicBezTo>
                <a:cubicBezTo>
                  <a:pt x="4495044" y="2596379"/>
                  <a:pt x="4588495" y="2736996"/>
                  <a:pt x="4728671" y="2830741"/>
                </a:cubicBezTo>
                <a:cubicBezTo>
                  <a:pt x="4822122" y="2924486"/>
                  <a:pt x="4868847" y="3018231"/>
                  <a:pt x="4962298" y="3111977"/>
                </a:cubicBezTo>
                <a:cubicBezTo>
                  <a:pt x="4962298" y="3158849"/>
                  <a:pt x="5009023" y="3252594"/>
                  <a:pt x="5055749" y="3252594"/>
                </a:cubicBezTo>
                <a:cubicBezTo>
                  <a:pt x="5242651" y="3299467"/>
                  <a:pt x="5476278" y="3252594"/>
                  <a:pt x="5616454" y="3252594"/>
                </a:cubicBezTo>
                <a:cubicBezTo>
                  <a:pt x="5803355" y="3252594"/>
                  <a:pt x="5896807" y="3252594"/>
                  <a:pt x="6083708" y="3252594"/>
                </a:cubicBezTo>
                <a:cubicBezTo>
                  <a:pt x="6130433" y="3299467"/>
                  <a:pt x="6177159" y="3299467"/>
                  <a:pt x="6270610" y="3346339"/>
                </a:cubicBezTo>
                <a:cubicBezTo>
                  <a:pt x="6364061" y="3440084"/>
                  <a:pt x="6457511" y="3440084"/>
                  <a:pt x="6550963" y="3486957"/>
                </a:cubicBezTo>
                <a:cubicBezTo>
                  <a:pt x="6644413" y="3486957"/>
                  <a:pt x="6691139" y="3486957"/>
                  <a:pt x="6784589" y="3486957"/>
                </a:cubicBezTo>
                <a:cubicBezTo>
                  <a:pt x="6831315" y="3486957"/>
                  <a:pt x="6878040" y="3580702"/>
                  <a:pt x="6971491" y="3580702"/>
                </a:cubicBezTo>
                <a:cubicBezTo>
                  <a:pt x="7018217" y="3627575"/>
                  <a:pt x="7205118" y="3440084"/>
                  <a:pt x="7298569" y="3393212"/>
                </a:cubicBezTo>
                <a:cubicBezTo>
                  <a:pt x="7532196" y="3346339"/>
                  <a:pt x="7765823" y="3346339"/>
                  <a:pt x="7999450" y="3346339"/>
                </a:cubicBezTo>
                <a:cubicBezTo>
                  <a:pt x="8186351" y="3346339"/>
                  <a:pt x="8233077" y="3205722"/>
                  <a:pt x="8373253" y="3065104"/>
                </a:cubicBezTo>
                <a:cubicBezTo>
                  <a:pt x="8419979" y="3018231"/>
                  <a:pt x="8560155" y="3018231"/>
                  <a:pt x="8560155" y="2924486"/>
                </a:cubicBezTo>
                <a:cubicBezTo>
                  <a:pt x="8560155" y="2877614"/>
                  <a:pt x="8466704" y="2830741"/>
                  <a:pt x="8466704" y="2736996"/>
                </a:cubicBezTo>
                <a:cubicBezTo>
                  <a:pt x="8513430" y="2455761"/>
                  <a:pt x="8793782" y="2643251"/>
                  <a:pt x="8933958" y="2690124"/>
                </a:cubicBezTo>
                <a:cubicBezTo>
                  <a:pt x="9027409" y="2690124"/>
                  <a:pt x="9120860" y="2596379"/>
                  <a:pt x="9167585" y="2549506"/>
                </a:cubicBezTo>
                <a:cubicBezTo>
                  <a:pt x="9214311" y="2455761"/>
                  <a:pt x="9307762" y="2502633"/>
                  <a:pt x="9401212" y="2502633"/>
                </a:cubicBezTo>
                <a:cubicBezTo>
                  <a:pt x="9588114" y="2502633"/>
                  <a:pt x="9588114" y="2221398"/>
                  <a:pt x="9728290" y="2174526"/>
                </a:cubicBezTo>
                <a:cubicBezTo>
                  <a:pt x="9868467" y="2127653"/>
                  <a:pt x="10055368" y="2127653"/>
                  <a:pt x="10195545" y="2080781"/>
                </a:cubicBezTo>
                <a:cubicBezTo>
                  <a:pt x="10242270" y="2080781"/>
                  <a:pt x="10429172" y="2127653"/>
                  <a:pt x="10429172" y="2127653"/>
                </a:cubicBezTo>
                <a:cubicBezTo>
                  <a:pt x="10475897" y="2080781"/>
                  <a:pt x="10382446" y="1987036"/>
                  <a:pt x="10335721" y="1940163"/>
                </a:cubicBezTo>
                <a:cubicBezTo>
                  <a:pt x="10195545" y="1752673"/>
                  <a:pt x="10055368" y="1658928"/>
                  <a:pt x="9868467" y="1799546"/>
                </a:cubicBezTo>
                <a:cubicBezTo>
                  <a:pt x="9821741" y="1846418"/>
                  <a:pt x="9728290" y="1752673"/>
                  <a:pt x="9681565" y="1752673"/>
                </a:cubicBezTo>
                <a:cubicBezTo>
                  <a:pt x="9588114" y="1752673"/>
                  <a:pt x="9588114" y="1752673"/>
                  <a:pt x="9541389" y="1799546"/>
                </a:cubicBezTo>
                <a:cubicBezTo>
                  <a:pt x="9401212" y="1893291"/>
                  <a:pt x="9494663" y="1612055"/>
                  <a:pt x="9494663" y="1612055"/>
                </a:cubicBezTo>
                <a:cubicBezTo>
                  <a:pt x="9494663" y="1565183"/>
                  <a:pt x="9541389" y="1518310"/>
                  <a:pt x="9541389" y="1471438"/>
                </a:cubicBezTo>
                <a:cubicBezTo>
                  <a:pt x="9588114" y="1377693"/>
                  <a:pt x="9634840" y="1237075"/>
                  <a:pt x="9681565" y="1143330"/>
                </a:cubicBezTo>
                <a:cubicBezTo>
                  <a:pt x="9681565" y="1143330"/>
                  <a:pt x="9915192" y="1237075"/>
                  <a:pt x="9961917" y="1237075"/>
                </a:cubicBezTo>
                <a:cubicBezTo>
                  <a:pt x="10008643" y="1237075"/>
                  <a:pt x="10055368" y="1190202"/>
                  <a:pt x="10102094" y="1190202"/>
                </a:cubicBezTo>
                <a:cubicBezTo>
                  <a:pt x="10195545" y="1143330"/>
                  <a:pt x="10335721" y="1143330"/>
                  <a:pt x="10335721" y="1049585"/>
                </a:cubicBezTo>
                <a:cubicBezTo>
                  <a:pt x="10335721" y="1002712"/>
                  <a:pt x="10335721" y="1002712"/>
                  <a:pt x="10335721" y="955840"/>
                </a:cubicBezTo>
                <a:cubicBezTo>
                  <a:pt x="10335721" y="908967"/>
                  <a:pt x="10335721" y="862095"/>
                  <a:pt x="10382446" y="815222"/>
                </a:cubicBezTo>
                <a:cubicBezTo>
                  <a:pt x="10429172" y="674604"/>
                  <a:pt x="10662799" y="533987"/>
                  <a:pt x="10616073" y="346497"/>
                </a:cubicBezTo>
                <a:cubicBezTo>
                  <a:pt x="10616073" y="299624"/>
                  <a:pt x="10475897" y="299624"/>
                  <a:pt x="10475897" y="252752"/>
                </a:cubicBezTo>
                <a:cubicBezTo>
                  <a:pt x="10522622" y="205879"/>
                  <a:pt x="10616073" y="159006"/>
                  <a:pt x="10662799" y="112134"/>
                </a:cubicBezTo>
                <a:cubicBezTo>
                  <a:pt x="10802975" y="41825"/>
                  <a:pt x="11022000" y="-2118"/>
                  <a:pt x="11201601" y="7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6873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12ED2D-4120-4A19-A111-7E762032AE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641138" y="1863725"/>
            <a:ext cx="6054595" cy="998855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FF67B30-4DE2-4FEC-87A6-212A577B09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129860" y="2655279"/>
            <a:ext cx="3182695" cy="3112477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42046BE2-B9EC-4001-8150-35CB2B0EF37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129860" y="6224955"/>
            <a:ext cx="3903663" cy="5152292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6253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C5E73C0-C9B4-4747-A922-09D27147B9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15309" y="2936631"/>
            <a:ext cx="7842738" cy="7842738"/>
          </a:xfrm>
          <a:custGeom>
            <a:avLst/>
            <a:gdLst>
              <a:gd name="connsiteX0" fmla="*/ 3130061 w 6260122"/>
              <a:gd name="connsiteY0" fmla="*/ 0 h 6260122"/>
              <a:gd name="connsiteX1" fmla="*/ 6260122 w 6260122"/>
              <a:gd name="connsiteY1" fmla="*/ 3130061 h 6260122"/>
              <a:gd name="connsiteX2" fmla="*/ 3130061 w 6260122"/>
              <a:gd name="connsiteY2" fmla="*/ 6260122 h 6260122"/>
              <a:gd name="connsiteX3" fmla="*/ 0 w 6260122"/>
              <a:gd name="connsiteY3" fmla="*/ 3130061 h 6260122"/>
              <a:gd name="connsiteX4" fmla="*/ 3130061 w 6260122"/>
              <a:gd name="connsiteY4" fmla="*/ 0 h 626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0122" h="6260122">
                <a:moveTo>
                  <a:pt x="3130061" y="0"/>
                </a:moveTo>
                <a:cubicBezTo>
                  <a:pt x="4858746" y="0"/>
                  <a:pt x="6260122" y="1401376"/>
                  <a:pt x="6260122" y="3130061"/>
                </a:cubicBezTo>
                <a:cubicBezTo>
                  <a:pt x="6260122" y="4858746"/>
                  <a:pt x="4858746" y="6260122"/>
                  <a:pt x="3130061" y="6260122"/>
                </a:cubicBezTo>
                <a:cubicBezTo>
                  <a:pt x="1401376" y="6260122"/>
                  <a:pt x="0" y="4858746"/>
                  <a:pt x="0" y="3130061"/>
                </a:cubicBezTo>
                <a:cubicBezTo>
                  <a:pt x="0" y="1401376"/>
                  <a:pt x="1401376" y="0"/>
                  <a:pt x="313006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07332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9174F9-6549-40A1-B30A-8E639D89E7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44628" y="4715907"/>
            <a:ext cx="9986962" cy="7350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A5671F5B-7FD1-4D66-924B-4EA1725363D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745427" y="8548987"/>
            <a:ext cx="4448541" cy="351704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9BBC64F-5D9C-4776-A05F-F2112CD295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494007" y="4715907"/>
            <a:ext cx="4448541" cy="351704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8C9F9F6-A359-4CC0-8BB1-8B85062DB7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494007" y="8548987"/>
            <a:ext cx="4448541" cy="351704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9980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3A1192-DB44-4E70-BD66-46BDE255AF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76376" y="0"/>
            <a:ext cx="9742610" cy="13716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91733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1A8A4FE-53F3-4940-A4A6-2F46408F23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1582186" cy="13716000"/>
          </a:xfrm>
          <a:custGeom>
            <a:avLst/>
            <a:gdLst>
              <a:gd name="connsiteX0" fmla="*/ 0 w 21582186"/>
              <a:gd name="connsiteY0" fmla="*/ 0 h 13716000"/>
              <a:gd name="connsiteX1" fmla="*/ 3681047 w 21582186"/>
              <a:gd name="connsiteY1" fmla="*/ 0 h 13716000"/>
              <a:gd name="connsiteX2" fmla="*/ 10387013 w 21582186"/>
              <a:gd name="connsiteY2" fmla="*/ 0 h 13716000"/>
              <a:gd name="connsiteX3" fmla="*/ 14724185 w 21582186"/>
              <a:gd name="connsiteY3" fmla="*/ 0 h 13716000"/>
              <a:gd name="connsiteX4" fmla="*/ 21582186 w 21582186"/>
              <a:gd name="connsiteY4" fmla="*/ 6858000 h 13716000"/>
              <a:gd name="connsiteX5" fmla="*/ 14724185 w 21582186"/>
              <a:gd name="connsiteY5" fmla="*/ 13716000 h 13716000"/>
              <a:gd name="connsiteX6" fmla="*/ 10387013 w 21582186"/>
              <a:gd name="connsiteY6" fmla="*/ 13716000 h 13716000"/>
              <a:gd name="connsiteX7" fmla="*/ 3681047 w 21582186"/>
              <a:gd name="connsiteY7" fmla="*/ 13716000 h 13716000"/>
              <a:gd name="connsiteX8" fmla="*/ 0 w 21582186"/>
              <a:gd name="connsiteY8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186" h="13716000">
                <a:moveTo>
                  <a:pt x="0" y="0"/>
                </a:moveTo>
                <a:lnTo>
                  <a:pt x="3681047" y="0"/>
                </a:lnTo>
                <a:lnTo>
                  <a:pt x="10387013" y="0"/>
                </a:lnTo>
                <a:lnTo>
                  <a:pt x="14724185" y="0"/>
                </a:lnTo>
                <a:cubicBezTo>
                  <a:pt x="18511756" y="0"/>
                  <a:pt x="21582186" y="3070431"/>
                  <a:pt x="21582186" y="6858000"/>
                </a:cubicBezTo>
                <a:cubicBezTo>
                  <a:pt x="21582186" y="10645569"/>
                  <a:pt x="18511756" y="13716000"/>
                  <a:pt x="14724185" y="13716000"/>
                </a:cubicBezTo>
                <a:lnTo>
                  <a:pt x="10387013" y="13716000"/>
                </a:lnTo>
                <a:lnTo>
                  <a:pt x="3681047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346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A959428-27E3-4874-8023-01036AFC2A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5799"/>
            <a:ext cx="14653846" cy="12344402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11225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1B53B-4871-45F0-9A1C-3876F35398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93588" y="1149350"/>
            <a:ext cx="10033367" cy="1256665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D8EB93B-CABA-47F4-90B8-CD59A2A0A1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" y="6858000"/>
            <a:ext cx="4220308" cy="6858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63168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770E5F-45F1-43C0-94AB-951AAF20C5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7175" cy="13716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3D70743-BA58-4826-BB52-3193199EDD0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114231" y="6858000"/>
            <a:ext cx="5509357" cy="61722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69555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83577B-4B15-4ADD-9982-A4F3F72E4F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05111" y="2755106"/>
            <a:ext cx="13552488" cy="8205788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1551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9B31DB5-0A93-4275-8DCC-80F0D174DD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185403" y="2936631"/>
            <a:ext cx="7842738" cy="7842738"/>
          </a:xfrm>
          <a:custGeom>
            <a:avLst/>
            <a:gdLst>
              <a:gd name="connsiteX0" fmla="*/ 3130061 w 6260122"/>
              <a:gd name="connsiteY0" fmla="*/ 0 h 6260122"/>
              <a:gd name="connsiteX1" fmla="*/ 6260122 w 6260122"/>
              <a:gd name="connsiteY1" fmla="*/ 3130061 h 6260122"/>
              <a:gd name="connsiteX2" fmla="*/ 3130061 w 6260122"/>
              <a:gd name="connsiteY2" fmla="*/ 6260122 h 6260122"/>
              <a:gd name="connsiteX3" fmla="*/ 0 w 6260122"/>
              <a:gd name="connsiteY3" fmla="*/ 3130061 h 6260122"/>
              <a:gd name="connsiteX4" fmla="*/ 3130061 w 6260122"/>
              <a:gd name="connsiteY4" fmla="*/ 0 h 6260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0122" h="6260122">
                <a:moveTo>
                  <a:pt x="3130061" y="0"/>
                </a:moveTo>
                <a:cubicBezTo>
                  <a:pt x="4858746" y="0"/>
                  <a:pt x="6260122" y="1401376"/>
                  <a:pt x="6260122" y="3130061"/>
                </a:cubicBezTo>
                <a:cubicBezTo>
                  <a:pt x="6260122" y="4858746"/>
                  <a:pt x="4858746" y="6260122"/>
                  <a:pt x="3130061" y="6260122"/>
                </a:cubicBezTo>
                <a:cubicBezTo>
                  <a:pt x="1401376" y="6260122"/>
                  <a:pt x="0" y="4858746"/>
                  <a:pt x="0" y="3130061"/>
                </a:cubicBezTo>
                <a:cubicBezTo>
                  <a:pt x="0" y="1401376"/>
                  <a:pt x="1401376" y="0"/>
                  <a:pt x="313006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97097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AE4D74-459F-4047-9BB7-391C78C36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58000"/>
            <a:ext cx="16506825" cy="6858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05CC338F-A9AB-45DB-881A-08EFAF36883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506826" y="0"/>
            <a:ext cx="7880350" cy="6858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43911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992597A-79BF-4A5E-8F25-3D51D1A44A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84346" y="2148681"/>
            <a:ext cx="7909242" cy="9418638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13270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774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0974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0593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135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8D92C02-5360-48E8-93B0-650EA9BEC3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91135" y="1852246"/>
            <a:ext cx="8112125" cy="11863754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18016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3434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2615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4778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9922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29981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F6D640F-5E78-474B-9958-21370E56E9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014026" y="0"/>
            <a:ext cx="11373151" cy="13716000"/>
          </a:xfrm>
          <a:custGeom>
            <a:avLst/>
            <a:gdLst>
              <a:gd name="connsiteX0" fmla="*/ 2721274 w 11373151"/>
              <a:gd name="connsiteY0" fmla="*/ 0 h 13716000"/>
              <a:gd name="connsiteX1" fmla="*/ 2721275 w 11373151"/>
              <a:gd name="connsiteY1" fmla="*/ 0 h 13716000"/>
              <a:gd name="connsiteX2" fmla="*/ 7047211 w 11373151"/>
              <a:gd name="connsiteY2" fmla="*/ 0 h 13716000"/>
              <a:gd name="connsiteX3" fmla="*/ 7047213 w 11373151"/>
              <a:gd name="connsiteY3" fmla="*/ 0 h 13716000"/>
              <a:gd name="connsiteX4" fmla="*/ 11373151 w 11373151"/>
              <a:gd name="connsiteY4" fmla="*/ 6858000 h 13716000"/>
              <a:gd name="connsiteX5" fmla="*/ 7047213 w 11373151"/>
              <a:gd name="connsiteY5" fmla="*/ 13716000 h 13716000"/>
              <a:gd name="connsiteX6" fmla="*/ 7047211 w 11373151"/>
              <a:gd name="connsiteY6" fmla="*/ 13716000 h 13716000"/>
              <a:gd name="connsiteX7" fmla="*/ 2721275 w 11373151"/>
              <a:gd name="connsiteY7" fmla="*/ 13716000 h 13716000"/>
              <a:gd name="connsiteX8" fmla="*/ 2721274 w 11373151"/>
              <a:gd name="connsiteY8" fmla="*/ 13716000 h 13716000"/>
              <a:gd name="connsiteX9" fmla="*/ 0 w 11373151"/>
              <a:gd name="connsiteY9" fmla="*/ 9401907 h 13716000"/>
              <a:gd name="connsiteX10" fmla="*/ 4325937 w 11373151"/>
              <a:gd name="connsiteY10" fmla="*/ 9401907 h 13716000"/>
              <a:gd name="connsiteX11" fmla="*/ 4884243 w 11373151"/>
              <a:gd name="connsiteY11" fmla="*/ 10287001 h 13716000"/>
              <a:gd name="connsiteX12" fmla="*/ 7047213 w 11373151"/>
              <a:gd name="connsiteY12" fmla="*/ 6858000 h 13716000"/>
              <a:gd name="connsiteX13" fmla="*/ 4884243 w 11373151"/>
              <a:gd name="connsiteY13" fmla="*/ 3428999 h 13716000"/>
              <a:gd name="connsiteX14" fmla="*/ 4325937 w 11373151"/>
              <a:gd name="connsiteY14" fmla="*/ 4314094 h 13716000"/>
              <a:gd name="connsiteX15" fmla="*/ 1 w 11373151"/>
              <a:gd name="connsiteY15" fmla="*/ 4314094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373151" h="13716000">
                <a:moveTo>
                  <a:pt x="2721274" y="0"/>
                </a:moveTo>
                <a:lnTo>
                  <a:pt x="2721275" y="0"/>
                </a:lnTo>
                <a:lnTo>
                  <a:pt x="7047211" y="0"/>
                </a:lnTo>
                <a:lnTo>
                  <a:pt x="7047213" y="0"/>
                </a:lnTo>
                <a:lnTo>
                  <a:pt x="11373151" y="6858000"/>
                </a:lnTo>
                <a:lnTo>
                  <a:pt x="7047213" y="13716000"/>
                </a:lnTo>
                <a:lnTo>
                  <a:pt x="7047211" y="13716000"/>
                </a:lnTo>
                <a:lnTo>
                  <a:pt x="2721275" y="13716000"/>
                </a:lnTo>
                <a:lnTo>
                  <a:pt x="2721274" y="13716000"/>
                </a:lnTo>
                <a:lnTo>
                  <a:pt x="0" y="9401907"/>
                </a:lnTo>
                <a:lnTo>
                  <a:pt x="4325937" y="9401907"/>
                </a:lnTo>
                <a:lnTo>
                  <a:pt x="4884243" y="10287001"/>
                </a:lnTo>
                <a:lnTo>
                  <a:pt x="7047213" y="6858000"/>
                </a:lnTo>
                <a:lnTo>
                  <a:pt x="4884243" y="3428999"/>
                </a:lnTo>
                <a:lnTo>
                  <a:pt x="4325937" y="4314094"/>
                </a:lnTo>
                <a:lnTo>
                  <a:pt x="1" y="431409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6650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31ED7E7-CEF2-4E72-A47A-900B4645EC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13866" y="685800"/>
            <a:ext cx="9388475" cy="123444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DBFF037-3715-4615-98BC-9A6374EFAE0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041815" y="6858002"/>
            <a:ext cx="3952265" cy="5146431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60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985CCFB-BDFC-4858-8583-7DBC25FCF2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7175" cy="13716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80E10342-D497-4823-A6C2-30DB319AB9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6858000"/>
            <a:ext cx="8636000" cy="68580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2085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C2B9B69-0ABC-4920-9FDD-F847790B54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93589" y="2324100"/>
            <a:ext cx="9067800" cy="90678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977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4208856-D3DF-4A9E-BBBC-4B972463AD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91853" y="1401750"/>
            <a:ext cx="11100198" cy="10912500"/>
          </a:xfrm>
          <a:custGeom>
            <a:avLst/>
            <a:gdLst>
              <a:gd name="connsiteX0" fmla="*/ 3635198 w 13233108"/>
              <a:gd name="connsiteY0" fmla="*/ 9 h 13009344"/>
              <a:gd name="connsiteX1" fmla="*/ 3903748 w 13233108"/>
              <a:gd name="connsiteY1" fmla="*/ 39781 h 13009344"/>
              <a:gd name="connsiteX2" fmla="*/ 12594433 w 13233108"/>
              <a:gd name="connsiteY2" fmla="*/ 2700349 h 13009344"/>
              <a:gd name="connsiteX3" fmla="*/ 13193327 w 13233108"/>
              <a:gd name="connsiteY3" fmla="*/ 3827723 h 13009344"/>
              <a:gd name="connsiteX4" fmla="*/ 12065951 w 13233108"/>
              <a:gd name="connsiteY4" fmla="*/ 4426618 h 13009344"/>
              <a:gd name="connsiteX5" fmla="*/ 10988623 w 13233108"/>
              <a:gd name="connsiteY5" fmla="*/ 4096806 h 13009344"/>
              <a:gd name="connsiteX6" fmla="*/ 11028003 w 13233108"/>
              <a:gd name="connsiteY6" fmla="*/ 4115757 h 13009344"/>
              <a:gd name="connsiteX7" fmla="*/ 11458313 w 13233108"/>
              <a:gd name="connsiteY7" fmla="*/ 5172345 h 13009344"/>
              <a:gd name="connsiteX8" fmla="*/ 10330937 w 13233108"/>
              <a:gd name="connsiteY8" fmla="*/ 5771239 h 13009344"/>
              <a:gd name="connsiteX9" fmla="*/ 9635393 w 13233108"/>
              <a:gd name="connsiteY9" fmla="*/ 5558305 h 13009344"/>
              <a:gd name="connsiteX10" fmla="*/ 9716077 w 13233108"/>
              <a:gd name="connsiteY10" fmla="*/ 5613276 h 13009344"/>
              <a:gd name="connsiteX11" fmla="*/ 9999767 w 13233108"/>
              <a:gd name="connsiteY11" fmla="*/ 6569967 h 13009344"/>
              <a:gd name="connsiteX12" fmla="*/ 9140941 w 13233108"/>
              <a:gd name="connsiteY12" fmla="*/ 7208634 h 13009344"/>
              <a:gd name="connsiteX13" fmla="*/ 9094366 w 13233108"/>
              <a:gd name="connsiteY13" fmla="*/ 7206518 h 13009344"/>
              <a:gd name="connsiteX14" fmla="*/ 9902707 w 13233108"/>
              <a:gd name="connsiteY14" fmla="*/ 7453983 h 13009344"/>
              <a:gd name="connsiteX15" fmla="*/ 10549289 w 13233108"/>
              <a:gd name="connsiteY15" fmla="*/ 8671126 h 13009344"/>
              <a:gd name="connsiteX16" fmla="*/ 10549287 w 13233108"/>
              <a:gd name="connsiteY16" fmla="*/ 8671124 h 13009344"/>
              <a:gd name="connsiteX17" fmla="*/ 9622078 w 13233108"/>
              <a:gd name="connsiteY17" fmla="*/ 9360646 h 13009344"/>
              <a:gd name="connsiteX18" fmla="*/ 9551270 w 13233108"/>
              <a:gd name="connsiteY18" fmla="*/ 9357428 h 13009344"/>
              <a:gd name="connsiteX19" fmla="*/ 10323111 w 13233108"/>
              <a:gd name="connsiteY19" fmla="*/ 9593719 h 13009344"/>
              <a:gd name="connsiteX20" fmla="*/ 10969693 w 13233108"/>
              <a:gd name="connsiteY20" fmla="*/ 10810862 h 13009344"/>
              <a:gd name="connsiteX21" fmla="*/ 10969693 w 13233108"/>
              <a:gd name="connsiteY21" fmla="*/ 10810861 h 13009344"/>
              <a:gd name="connsiteX22" fmla="*/ 9752550 w 13233108"/>
              <a:gd name="connsiteY22" fmla="*/ 11457443 h 13009344"/>
              <a:gd name="connsiteX23" fmla="*/ 8808816 w 13233108"/>
              <a:gd name="connsiteY23" fmla="*/ 11168529 h 13009344"/>
              <a:gd name="connsiteX24" fmla="*/ 8830780 w 13233108"/>
              <a:gd name="connsiteY24" fmla="*/ 11179098 h 13009344"/>
              <a:gd name="connsiteX25" fmla="*/ 9295354 w 13233108"/>
              <a:gd name="connsiteY25" fmla="*/ 12319815 h 13009344"/>
              <a:gd name="connsiteX26" fmla="*/ 9295354 w 13233108"/>
              <a:gd name="connsiteY26" fmla="*/ 12319814 h 13009344"/>
              <a:gd name="connsiteX27" fmla="*/ 8078211 w 13233108"/>
              <a:gd name="connsiteY27" fmla="*/ 12966396 h 13009344"/>
              <a:gd name="connsiteX28" fmla="*/ 1577517 w 13233108"/>
              <a:gd name="connsiteY28" fmla="*/ 10976272 h 13009344"/>
              <a:gd name="connsiteX29" fmla="*/ 930935 w 13233108"/>
              <a:gd name="connsiteY29" fmla="*/ 9759129 h 13009344"/>
              <a:gd name="connsiteX30" fmla="*/ 930936 w 13233108"/>
              <a:gd name="connsiteY30" fmla="*/ 9759130 h 13009344"/>
              <a:gd name="connsiteX31" fmla="*/ 1858144 w 13233108"/>
              <a:gd name="connsiteY31" fmla="*/ 9069610 h 13009344"/>
              <a:gd name="connsiteX32" fmla="*/ 1981147 w 13233108"/>
              <a:gd name="connsiteY32" fmla="*/ 9078304 h 13009344"/>
              <a:gd name="connsiteX33" fmla="*/ 689531 w 13233108"/>
              <a:gd name="connsiteY33" fmla="*/ 8682889 h 13009344"/>
              <a:gd name="connsiteX34" fmla="*/ 42949 w 13233108"/>
              <a:gd name="connsiteY34" fmla="*/ 7465747 h 13009344"/>
              <a:gd name="connsiteX35" fmla="*/ 1260091 w 13233108"/>
              <a:gd name="connsiteY35" fmla="*/ 6819166 h 13009344"/>
              <a:gd name="connsiteX36" fmla="*/ 1973793 w 13233108"/>
              <a:gd name="connsiteY36" fmla="*/ 7037658 h 13009344"/>
              <a:gd name="connsiteX37" fmla="*/ 1913316 w 13233108"/>
              <a:gd name="connsiteY37" fmla="*/ 7000683 h 13009344"/>
              <a:gd name="connsiteX38" fmla="*/ 1531016 w 13233108"/>
              <a:gd name="connsiteY38" fmla="*/ 5910270 h 13009344"/>
              <a:gd name="connsiteX39" fmla="*/ 2458225 w 13233108"/>
              <a:gd name="connsiteY39" fmla="*/ 5220750 h 13009344"/>
              <a:gd name="connsiteX40" fmla="*/ 2517761 w 13233108"/>
              <a:gd name="connsiteY40" fmla="*/ 5223454 h 13009344"/>
              <a:gd name="connsiteX41" fmla="*/ 1508791 w 13233108"/>
              <a:gd name="connsiteY41" fmla="*/ 4914568 h 13009344"/>
              <a:gd name="connsiteX42" fmla="*/ 909895 w 13233108"/>
              <a:gd name="connsiteY42" fmla="*/ 3787193 h 13009344"/>
              <a:gd name="connsiteX43" fmla="*/ 2037271 w 13233108"/>
              <a:gd name="connsiteY43" fmla="*/ 3188298 h 13009344"/>
              <a:gd name="connsiteX44" fmla="*/ 3009287 w 13233108"/>
              <a:gd name="connsiteY44" fmla="*/ 3485870 h 13009344"/>
              <a:gd name="connsiteX45" fmla="*/ 2928601 w 13233108"/>
              <a:gd name="connsiteY45" fmla="*/ 3430899 h 13009344"/>
              <a:gd name="connsiteX46" fmla="*/ 2644911 w 13233108"/>
              <a:gd name="connsiteY46" fmla="*/ 2474208 h 13009344"/>
              <a:gd name="connsiteX47" fmla="*/ 3592968 w 13233108"/>
              <a:gd name="connsiteY47" fmla="*/ 1839595 h 13009344"/>
              <a:gd name="connsiteX48" fmla="*/ 3636206 w 13233108"/>
              <a:gd name="connsiteY48" fmla="*/ 1845936 h 13009344"/>
              <a:gd name="connsiteX49" fmla="*/ 3375267 w 13233108"/>
              <a:gd name="connsiteY49" fmla="*/ 1766052 h 13009344"/>
              <a:gd name="connsiteX50" fmla="*/ 2776372 w 13233108"/>
              <a:gd name="connsiteY50" fmla="*/ 638676 h 13009344"/>
              <a:gd name="connsiteX51" fmla="*/ 3635198 w 13233108"/>
              <a:gd name="connsiteY51" fmla="*/ 9 h 13009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3233108" h="13009344">
                <a:moveTo>
                  <a:pt x="3635198" y="9"/>
                </a:moveTo>
                <a:cubicBezTo>
                  <a:pt x="3724000" y="-388"/>
                  <a:pt x="3814367" y="12418"/>
                  <a:pt x="3903748" y="39781"/>
                </a:cubicBezTo>
                <a:lnTo>
                  <a:pt x="12594433" y="2700349"/>
                </a:lnTo>
                <a:cubicBezTo>
                  <a:pt x="13071129" y="2846285"/>
                  <a:pt x="13339263" y="3351028"/>
                  <a:pt x="13193327" y="3827723"/>
                </a:cubicBezTo>
                <a:cubicBezTo>
                  <a:pt x="13047391" y="4304422"/>
                  <a:pt x="12542649" y="4572555"/>
                  <a:pt x="12065951" y="4426618"/>
                </a:cubicBezTo>
                <a:lnTo>
                  <a:pt x="10988623" y="4096806"/>
                </a:lnTo>
                <a:lnTo>
                  <a:pt x="11028003" y="4115757"/>
                </a:lnTo>
                <a:cubicBezTo>
                  <a:pt x="11396679" y="4316652"/>
                  <a:pt x="11586007" y="4755234"/>
                  <a:pt x="11458313" y="5172345"/>
                </a:cubicBezTo>
                <a:cubicBezTo>
                  <a:pt x="11312377" y="5649039"/>
                  <a:pt x="10807635" y="5917174"/>
                  <a:pt x="10330937" y="5771239"/>
                </a:cubicBezTo>
                <a:lnTo>
                  <a:pt x="9635393" y="5558305"/>
                </a:lnTo>
                <a:lnTo>
                  <a:pt x="9716077" y="5613276"/>
                </a:lnTo>
                <a:cubicBezTo>
                  <a:pt x="9985757" y="5839146"/>
                  <a:pt x="10109219" y="6212445"/>
                  <a:pt x="9999767" y="6569967"/>
                </a:cubicBezTo>
                <a:cubicBezTo>
                  <a:pt x="9881194" y="6957283"/>
                  <a:pt x="9525752" y="7206915"/>
                  <a:pt x="9140941" y="7208634"/>
                </a:cubicBezTo>
                <a:lnTo>
                  <a:pt x="9094366" y="7206518"/>
                </a:lnTo>
                <a:lnTo>
                  <a:pt x="9902707" y="7453983"/>
                </a:lnTo>
                <a:cubicBezTo>
                  <a:pt x="10417359" y="7611539"/>
                  <a:pt x="10706845" y="8156473"/>
                  <a:pt x="10549289" y="8671126"/>
                </a:cubicBezTo>
                <a:lnTo>
                  <a:pt x="10549287" y="8671124"/>
                </a:lnTo>
                <a:cubicBezTo>
                  <a:pt x="10421273" y="9089281"/>
                  <a:pt x="10037529" y="9358789"/>
                  <a:pt x="9622078" y="9360646"/>
                </a:cubicBezTo>
                <a:lnTo>
                  <a:pt x="9551270" y="9357428"/>
                </a:lnTo>
                <a:lnTo>
                  <a:pt x="10323111" y="9593719"/>
                </a:lnTo>
                <a:cubicBezTo>
                  <a:pt x="10837765" y="9751276"/>
                  <a:pt x="11127250" y="10296209"/>
                  <a:pt x="10969693" y="10810862"/>
                </a:cubicBezTo>
                <a:lnTo>
                  <a:pt x="10969693" y="10810861"/>
                </a:lnTo>
                <a:cubicBezTo>
                  <a:pt x="10812137" y="11325514"/>
                  <a:pt x="10267203" y="11614999"/>
                  <a:pt x="9752550" y="11457443"/>
                </a:cubicBezTo>
                <a:lnTo>
                  <a:pt x="8808816" y="11168529"/>
                </a:lnTo>
                <a:lnTo>
                  <a:pt x="8830780" y="11179098"/>
                </a:lnTo>
                <a:cubicBezTo>
                  <a:pt x="9228812" y="11395989"/>
                  <a:pt x="9433216" y="11869493"/>
                  <a:pt x="9295354" y="12319815"/>
                </a:cubicBezTo>
                <a:lnTo>
                  <a:pt x="9295354" y="12319814"/>
                </a:lnTo>
                <a:cubicBezTo>
                  <a:pt x="9137798" y="12834467"/>
                  <a:pt x="8592864" y="13123952"/>
                  <a:pt x="8078211" y="12966396"/>
                </a:cubicBezTo>
                <a:lnTo>
                  <a:pt x="1577517" y="10976272"/>
                </a:lnTo>
                <a:cubicBezTo>
                  <a:pt x="1062864" y="10818716"/>
                  <a:pt x="773379" y="10273782"/>
                  <a:pt x="930935" y="9759129"/>
                </a:cubicBezTo>
                <a:lnTo>
                  <a:pt x="930936" y="9759130"/>
                </a:lnTo>
                <a:cubicBezTo>
                  <a:pt x="1058950" y="9340974"/>
                  <a:pt x="1442693" y="9071465"/>
                  <a:pt x="1858144" y="9069610"/>
                </a:cubicBezTo>
                <a:lnTo>
                  <a:pt x="1981147" y="9078304"/>
                </a:lnTo>
                <a:lnTo>
                  <a:pt x="689531" y="8682889"/>
                </a:lnTo>
                <a:cubicBezTo>
                  <a:pt x="174878" y="8525333"/>
                  <a:pt x="-114607" y="7980400"/>
                  <a:pt x="42949" y="7465747"/>
                </a:cubicBezTo>
                <a:cubicBezTo>
                  <a:pt x="200505" y="6951095"/>
                  <a:pt x="745437" y="6661610"/>
                  <a:pt x="1260091" y="6819166"/>
                </a:cubicBezTo>
                <a:lnTo>
                  <a:pt x="1973793" y="7037658"/>
                </a:lnTo>
                <a:lnTo>
                  <a:pt x="1913316" y="7000683"/>
                </a:lnTo>
                <a:cubicBezTo>
                  <a:pt x="1570105" y="6766571"/>
                  <a:pt x="1403002" y="6328424"/>
                  <a:pt x="1531016" y="5910270"/>
                </a:cubicBezTo>
                <a:cubicBezTo>
                  <a:pt x="1659031" y="5492115"/>
                  <a:pt x="2042774" y="5222606"/>
                  <a:pt x="2458225" y="5220750"/>
                </a:cubicBezTo>
                <a:lnTo>
                  <a:pt x="2517761" y="5223454"/>
                </a:lnTo>
                <a:lnTo>
                  <a:pt x="1508791" y="4914568"/>
                </a:lnTo>
                <a:cubicBezTo>
                  <a:pt x="1032094" y="4768634"/>
                  <a:pt x="763960" y="4263891"/>
                  <a:pt x="909895" y="3787193"/>
                </a:cubicBezTo>
                <a:cubicBezTo>
                  <a:pt x="1055831" y="3310497"/>
                  <a:pt x="1560574" y="3042362"/>
                  <a:pt x="2037271" y="3188298"/>
                </a:cubicBezTo>
                <a:lnTo>
                  <a:pt x="3009287" y="3485870"/>
                </a:lnTo>
                <a:lnTo>
                  <a:pt x="2928601" y="3430899"/>
                </a:lnTo>
                <a:cubicBezTo>
                  <a:pt x="2658922" y="3205029"/>
                  <a:pt x="2535460" y="2831729"/>
                  <a:pt x="2644911" y="2474208"/>
                </a:cubicBezTo>
                <a:cubicBezTo>
                  <a:pt x="2772605" y="2057098"/>
                  <a:pt x="3175012" y="1799669"/>
                  <a:pt x="3592968" y="1839595"/>
                </a:cubicBezTo>
                <a:lnTo>
                  <a:pt x="3636206" y="1845936"/>
                </a:lnTo>
                <a:lnTo>
                  <a:pt x="3375267" y="1766052"/>
                </a:lnTo>
                <a:cubicBezTo>
                  <a:pt x="2898571" y="1620116"/>
                  <a:pt x="2630435" y="1115373"/>
                  <a:pt x="2776372" y="638676"/>
                </a:cubicBezTo>
                <a:cubicBezTo>
                  <a:pt x="2894945" y="251360"/>
                  <a:pt x="3250387" y="1728"/>
                  <a:pt x="3635198" y="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7806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1C3FDD-AC9F-4FD4-A262-12D49D91BA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93588" y="3771900"/>
            <a:ext cx="12193588" cy="994410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3981E93-1CFA-4C41-BF08-2A8394344D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81551" y="8629650"/>
            <a:ext cx="7412037" cy="5086350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4440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40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0" r:id="rId27"/>
    <p:sldLayoutId id="2147483681" r:id="rId28"/>
    <p:sldLayoutId id="2147483682" r:id="rId29"/>
    <p:sldLayoutId id="2147483683" r:id="rId30"/>
    <p:sldLayoutId id="2147483684" r:id="rId31"/>
    <p:sldLayoutId id="2147483685" r:id="rId32"/>
    <p:sldLayoutId id="2147483686" r:id="rId33"/>
    <p:sldLayoutId id="2147483687" r:id="rId34"/>
    <p:sldLayoutId id="2147483699" r:id="rId35"/>
    <p:sldLayoutId id="2147483700" r:id="rId36"/>
    <p:sldLayoutId id="2147483701" r:id="rId37"/>
    <p:sldLayoutId id="2147483702" r:id="rId38"/>
    <p:sldLayoutId id="2147483703" r:id="rId39"/>
    <p:sldLayoutId id="2147483704" r:id="rId40"/>
    <p:sldLayoutId id="2147483705" r:id="rId41"/>
    <p:sldLayoutId id="2147483706" r:id="rId42"/>
    <p:sldLayoutId id="2147483707" r:id="rId43"/>
    <p:sldLayoutId id="2147483708" r:id="rId44"/>
    <p:sldLayoutId id="2147483710" r:id="rId4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pos="7681" userDrawn="1">
          <p15:clr>
            <a:srgbClr val="F26B43"/>
          </p15:clr>
        </p15:guide>
        <p15:guide id="3" pos="481" userDrawn="1">
          <p15:clr>
            <a:srgbClr val="F26B43"/>
          </p15:clr>
        </p15:guide>
        <p15:guide id="4" pos="14881" userDrawn="1">
          <p15:clr>
            <a:srgbClr val="F26B43"/>
          </p15:clr>
        </p15:guide>
        <p15:guide id="5" orient="horz" pos="432" userDrawn="1">
          <p15:clr>
            <a:srgbClr val="F26B43"/>
          </p15:clr>
        </p15:guide>
        <p15:guide id="6" orient="horz" pos="82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75000"/>
            </a:schemeClr>
          </a:solidFill>
        </p:spPr>
      </p:pic>
      <p:sp>
        <p:nvSpPr>
          <p:cNvPr id="7" name="Rectangle 23">
            <a:extLst>
              <a:ext uri="{FF2B5EF4-FFF2-40B4-BE49-F238E27FC236}">
                <a16:creationId xmlns:a16="http://schemas.microsoft.com/office/drawing/2014/main" id="{13B44919-F99D-4B3C-A830-06BABA0F88CF}"/>
              </a:ext>
            </a:extLst>
          </p:cNvPr>
          <p:cNvSpPr/>
          <p:nvPr/>
        </p:nvSpPr>
        <p:spPr>
          <a:xfrm>
            <a:off x="1" y="0"/>
            <a:ext cx="24387175" cy="13716000"/>
          </a:xfrm>
          <a:prstGeom prst="rect">
            <a:avLst/>
          </a:prstGeom>
          <a:solidFill>
            <a:schemeClr val="tx2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1963A3-FC6B-4FA8-9EDE-EB0B87538B02}"/>
              </a:ext>
            </a:extLst>
          </p:cNvPr>
          <p:cNvSpPr txBox="1"/>
          <p:nvPr/>
        </p:nvSpPr>
        <p:spPr>
          <a:xfrm>
            <a:off x="3436584" y="4194547"/>
            <a:ext cx="17514025" cy="3862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15000"/>
              </a:lnSpc>
            </a:pPr>
            <a:r>
              <a:rPr lang="ru-RU" sz="17000" b="1" spc="-300" dirty="0">
                <a:solidFill>
                  <a:schemeClr val="bg1"/>
                </a:solidFill>
              </a:rPr>
              <a:t>Развитие и рост</a:t>
            </a:r>
          </a:p>
          <a:p>
            <a:pPr algn="ctr">
              <a:lnSpc>
                <a:spcPts val="15000"/>
              </a:lnSpc>
            </a:pPr>
            <a:r>
              <a:rPr lang="ru-RU" sz="17000" b="1" spc="-300" dirty="0">
                <a:solidFill>
                  <a:schemeClr val="bg1"/>
                </a:solidFill>
              </a:rPr>
              <a:t>с лизингом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BA8B8-3F12-4844-B03D-7D6FA6F2CE36}"/>
              </a:ext>
            </a:extLst>
          </p:cNvPr>
          <p:cNvSpPr txBox="1"/>
          <p:nvPr/>
        </p:nvSpPr>
        <p:spPr>
          <a:xfrm>
            <a:off x="4859726" y="8251695"/>
            <a:ext cx="1466772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от экспертов во всех отраслях промышленности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2887048"/>
            <a:ext cx="559837" cy="828952"/>
          </a:xfrm>
          <a:prstGeom prst="rect">
            <a:avLst/>
          </a:prstGeom>
          <a:solidFill>
            <a:srgbClr val="004D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12058096"/>
            <a:ext cx="559837" cy="828952"/>
          </a:xfrm>
          <a:prstGeom prst="rect">
            <a:avLst/>
          </a:prstGeom>
          <a:solidFill>
            <a:srgbClr val="94C1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8823B5-72F8-4CA0-BCFD-B26F33E0BB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2" y="11718915"/>
            <a:ext cx="3412043" cy="151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17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545" y="0"/>
            <a:ext cx="9742610" cy="13716000"/>
          </a:xfrm>
        </p:spPr>
      </p:pic>
      <p:sp>
        <p:nvSpPr>
          <p:cNvPr id="31" name="Прямоугольник 30"/>
          <p:cNvSpPr/>
          <p:nvPr/>
        </p:nvSpPr>
        <p:spPr>
          <a:xfrm>
            <a:off x="-16933" y="0"/>
            <a:ext cx="3763642" cy="13716000"/>
          </a:xfrm>
          <a:prstGeom prst="rect">
            <a:avLst/>
          </a:prstGeom>
          <a:gradFill flip="none" rotWithShape="1">
            <a:gsLst>
              <a:gs pos="0">
                <a:srgbClr val="004D9E">
                  <a:alpha val="50000"/>
                </a:srgbClr>
              </a:gs>
              <a:gs pos="50000">
                <a:srgbClr val="004D9E">
                  <a:alpha val="20000"/>
                </a:srgbClr>
              </a:gs>
              <a:gs pos="100000">
                <a:srgbClr val="004D9E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1EFF73-214F-4982-81CD-A2E15DBDC4DD}"/>
              </a:ext>
            </a:extLst>
          </p:cNvPr>
          <p:cNvSpPr/>
          <p:nvPr/>
        </p:nvSpPr>
        <p:spPr>
          <a:xfrm>
            <a:off x="9742610" y="1063691"/>
            <a:ext cx="11031414" cy="2530836"/>
          </a:xfrm>
          <a:prstGeom prst="rect">
            <a:avLst/>
          </a:prstGeom>
          <a:solidFill>
            <a:schemeClr val="tx2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281C87-7803-40E9-849E-A69A560CE76F}"/>
              </a:ext>
            </a:extLst>
          </p:cNvPr>
          <p:cNvSpPr txBox="1"/>
          <p:nvPr/>
        </p:nvSpPr>
        <p:spPr>
          <a:xfrm>
            <a:off x="11328572" y="1560349"/>
            <a:ext cx="9742610" cy="18044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7000"/>
              </a:lnSpc>
            </a:pPr>
            <a:r>
              <a:rPr lang="ru-RU" sz="8000" b="1" dirty="0"/>
              <a:t>Лизинг </a:t>
            </a:r>
            <a:r>
              <a:rPr lang="ru-RU" sz="8000" b="1" dirty="0">
                <a:solidFill>
                  <a:srgbClr val="004D9E"/>
                </a:solidFill>
              </a:rPr>
              <a:t>спецтехники</a:t>
            </a:r>
            <a:endParaRPr lang="vi-VN" sz="8000" b="1" dirty="0">
              <a:solidFill>
                <a:srgbClr val="004D9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D27B64-417A-419C-9CFC-F187DA95DEA5}"/>
              </a:ext>
            </a:extLst>
          </p:cNvPr>
          <p:cNvSpPr/>
          <p:nvPr/>
        </p:nvSpPr>
        <p:spPr>
          <a:xfrm>
            <a:off x="6049841" y="1063692"/>
            <a:ext cx="3692771" cy="25308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66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16FF3BD-5CCA-47A0-90AB-5EA91E5EDB7C}"/>
              </a:ext>
            </a:extLst>
          </p:cNvPr>
          <p:cNvSpPr txBox="1"/>
          <p:nvPr/>
        </p:nvSpPr>
        <p:spPr>
          <a:xfrm>
            <a:off x="11328573" y="4533510"/>
            <a:ext cx="5112553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500" b="1" dirty="0">
                <a:solidFill>
                  <a:srgbClr val="004D9E"/>
                </a:solidFill>
              </a:rPr>
              <a:t>Основные условия программы: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1A60FA-A234-47A4-A559-A5DF6F3FFD0F}"/>
              </a:ext>
            </a:extLst>
          </p:cNvPr>
          <p:cNvSpPr txBox="1"/>
          <p:nvPr/>
        </p:nvSpPr>
        <p:spPr>
          <a:xfrm flipH="1">
            <a:off x="11328573" y="5158224"/>
            <a:ext cx="5112553" cy="22195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ea typeface="Lato Medium" panose="020F0502020204030203" pitchFamily="34" charset="0"/>
                <a:cs typeface="Poppins Medium" panose="00000600000000000000" pitchFamily="2" charset="0"/>
              </a:rPr>
              <a:t>Аванс от 0%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ea typeface="Lato Medium" panose="020F0502020204030203" pitchFamily="34" charset="0"/>
                <a:cs typeface="Poppins Medium" panose="00000600000000000000" pitchFamily="2" charset="0"/>
              </a:rPr>
              <a:t>Новая специальная техника 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ea typeface="Lato Medium" panose="020F0502020204030203" pitchFamily="34" charset="0"/>
                <a:cs typeface="Poppins Medium" panose="00000600000000000000" pitchFamily="2" charset="0"/>
              </a:rPr>
              <a:t>Срок лизинга до 60 месяцев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ea typeface="Lato Medium" panose="020F0502020204030203" pitchFamily="34" charset="0"/>
                <a:cs typeface="Poppins Medium" panose="00000600000000000000" pitchFamily="2" charset="0"/>
              </a:rPr>
              <a:t>Возможность досрочного выкупа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ea typeface="Lato Medium" panose="020F0502020204030203" pitchFamily="34" charset="0"/>
                <a:cs typeface="Poppins Medium" panose="00000600000000000000" pitchFamily="2" charset="0"/>
              </a:rPr>
              <a:t>Минимальный пакет документов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ea typeface="Lato Medium" panose="020F0502020204030203" pitchFamily="34" charset="0"/>
                <a:cs typeface="Poppins Medium" panose="00000600000000000000" pitchFamily="2" charset="0"/>
              </a:rPr>
              <a:t>Срок регистрации лизингополучателя от 6 месяцев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16FF3BD-5CCA-47A0-90AB-5EA91E5EDB7C}"/>
              </a:ext>
            </a:extLst>
          </p:cNvPr>
          <p:cNvSpPr txBox="1"/>
          <p:nvPr/>
        </p:nvSpPr>
        <p:spPr>
          <a:xfrm>
            <a:off x="11328571" y="8434505"/>
            <a:ext cx="3115212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500" b="1" dirty="0">
                <a:solidFill>
                  <a:srgbClr val="004D9E"/>
                </a:solidFill>
              </a:rPr>
              <a:t>Возьмите в лизинг: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71A60FA-A234-47A4-A559-A5DF6F3FFD0F}"/>
              </a:ext>
            </a:extLst>
          </p:cNvPr>
          <p:cNvSpPr txBox="1"/>
          <p:nvPr/>
        </p:nvSpPr>
        <p:spPr>
          <a:xfrm flipH="1">
            <a:off x="11328571" y="8989802"/>
            <a:ext cx="5706988" cy="2860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Бульдозеры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Тракторы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Экскаваторы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Экскаваторы-погрузчики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Автопогрузчики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 err="1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Электропогрузчики</a:t>
            </a:r>
            <a:endParaRPr lang="ru-RU" sz="1900" b="1" dirty="0">
              <a:solidFill>
                <a:schemeClr val="accent2"/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Самоходные штабелёры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Автогрейдеры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Катки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16FF3BD-5CCA-47A0-90AB-5EA91E5EDB7C}"/>
              </a:ext>
            </a:extLst>
          </p:cNvPr>
          <p:cNvSpPr txBox="1"/>
          <p:nvPr/>
        </p:nvSpPr>
        <p:spPr>
          <a:xfrm>
            <a:off x="16695264" y="8462515"/>
            <a:ext cx="390606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500" b="1" dirty="0">
                <a:solidFill>
                  <a:srgbClr val="004D9E"/>
                </a:solidFill>
              </a:rPr>
              <a:t>Страны-производители: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71A60FA-A234-47A4-A559-A5DF6F3FFD0F}"/>
              </a:ext>
            </a:extLst>
          </p:cNvPr>
          <p:cNvSpPr txBox="1"/>
          <p:nvPr/>
        </p:nvSpPr>
        <p:spPr>
          <a:xfrm flipH="1">
            <a:off x="16695264" y="9087231"/>
            <a:ext cx="5112553" cy="25401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Россия, Беларусь, США, Канада, Австрия, Бельгия, Болгария, Великобритания, Германия, Дания, Норвегия, Ирландия, Испания, Италия, Нидерланды, Польша, Португалия, Румыния, Словакия, Словения, Финляндия, Франция, Чехия, Швеция, Швейцария, Япония, Южная Корея, Турция, Китай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7058664" y="1787112"/>
            <a:ext cx="1792147" cy="1083993"/>
            <a:chOff x="10147301" y="11764963"/>
            <a:chExt cx="719137" cy="434975"/>
          </a:xfrm>
          <a:noFill/>
        </p:grpSpPr>
        <p:sp>
          <p:nvSpPr>
            <p:cNvPr id="28" name="Oval 19"/>
            <p:cNvSpPr>
              <a:spLocks noChangeArrowheads="1"/>
            </p:cNvSpPr>
            <p:nvPr/>
          </p:nvSpPr>
          <p:spPr bwMode="auto">
            <a:xfrm>
              <a:off x="10371138" y="11990388"/>
              <a:ext cx="207963" cy="209550"/>
            </a:xfrm>
            <a:prstGeom prst="ellipse">
              <a:avLst/>
            </a:prstGeom>
            <a:grpFill/>
            <a:ln w="28575">
              <a:solidFill>
                <a:srgbClr val="004D9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10147301" y="11764963"/>
              <a:ext cx="676275" cy="368300"/>
            </a:xfrm>
            <a:custGeom>
              <a:avLst/>
              <a:gdLst>
                <a:gd name="T0" fmla="*/ 743 w 752"/>
                <a:gd name="T1" fmla="*/ 323 h 405"/>
                <a:gd name="T2" fmla="*/ 751 w 752"/>
                <a:gd name="T3" fmla="*/ 313 h 405"/>
                <a:gd name="T4" fmla="*/ 744 w 752"/>
                <a:gd name="T5" fmla="*/ 282 h 405"/>
                <a:gd name="T6" fmla="*/ 715 w 752"/>
                <a:gd name="T7" fmla="*/ 253 h 405"/>
                <a:gd name="T8" fmla="*/ 581 w 752"/>
                <a:gd name="T9" fmla="*/ 207 h 405"/>
                <a:gd name="T10" fmla="*/ 537 w 752"/>
                <a:gd name="T11" fmla="*/ 77 h 405"/>
                <a:gd name="T12" fmla="*/ 502 w 752"/>
                <a:gd name="T13" fmla="*/ 51 h 405"/>
                <a:gd name="T14" fmla="*/ 333 w 752"/>
                <a:gd name="T15" fmla="*/ 51 h 405"/>
                <a:gd name="T16" fmla="*/ 296 w 752"/>
                <a:gd name="T17" fmla="*/ 81 h 405"/>
                <a:gd name="T18" fmla="*/ 276 w 752"/>
                <a:gd name="T19" fmla="*/ 174 h 405"/>
                <a:gd name="T20" fmla="*/ 145 w 752"/>
                <a:gd name="T21" fmla="*/ 18 h 405"/>
                <a:gd name="T22" fmla="*/ 91 w 752"/>
                <a:gd name="T23" fmla="*/ 25 h 405"/>
                <a:gd name="T24" fmla="*/ 16 w 752"/>
                <a:gd name="T25" fmla="*/ 163 h 405"/>
                <a:gd name="T26" fmla="*/ 0 w 752"/>
                <a:gd name="T27" fmla="*/ 219 h 405"/>
                <a:gd name="T28" fmla="*/ 42 w 752"/>
                <a:gd name="T29" fmla="*/ 375 h 405"/>
                <a:gd name="T30" fmla="*/ 196 w 752"/>
                <a:gd name="T31" fmla="*/ 405 h 405"/>
                <a:gd name="T32" fmla="*/ 212 w 752"/>
                <a:gd name="T33" fmla="*/ 381 h 405"/>
                <a:gd name="T34" fmla="*/ 179 w 752"/>
                <a:gd name="T35" fmla="*/ 316 h 405"/>
                <a:gd name="T36" fmla="*/ 134 w 752"/>
                <a:gd name="T37" fmla="*/ 247 h 405"/>
                <a:gd name="T38" fmla="*/ 48 w 752"/>
                <a:gd name="T39" fmla="*/ 219 h 405"/>
                <a:gd name="T40" fmla="*/ 120 w 752"/>
                <a:gd name="T41" fmla="*/ 108 h 405"/>
                <a:gd name="T42" fmla="*/ 227 w 752"/>
                <a:gd name="T43" fmla="*/ 272 h 405"/>
                <a:gd name="T44" fmla="*/ 245 w 752"/>
                <a:gd name="T45" fmla="*/ 273 h 405"/>
                <a:gd name="T46" fmla="*/ 262 w 752"/>
                <a:gd name="T47" fmla="*/ 254 h 405"/>
                <a:gd name="T48" fmla="*/ 296 w 752"/>
                <a:gd name="T49" fmla="*/ 231 h 405"/>
                <a:gd name="T50" fmla="*/ 360 w 752"/>
                <a:gd name="T51" fmla="*/ 215 h 405"/>
                <a:gd name="T52" fmla="*/ 512 w 752"/>
                <a:gd name="T53" fmla="*/ 349 h 405"/>
                <a:gd name="T54" fmla="*/ 512 w 752"/>
                <a:gd name="T55" fmla="*/ 358 h 405"/>
                <a:gd name="T56" fmla="*/ 560 w 752"/>
                <a:gd name="T57" fmla="*/ 405 h 405"/>
                <a:gd name="T58" fmla="*/ 561 w 752"/>
                <a:gd name="T59" fmla="*/ 405 h 405"/>
                <a:gd name="T60" fmla="*/ 583 w 752"/>
                <a:gd name="T61" fmla="*/ 405 h 405"/>
                <a:gd name="T62" fmla="*/ 640 w 752"/>
                <a:gd name="T63" fmla="*/ 405 h 405"/>
                <a:gd name="T64" fmla="*/ 648 w 752"/>
                <a:gd name="T65" fmla="*/ 398 h 405"/>
                <a:gd name="T66" fmla="*/ 739 w 752"/>
                <a:gd name="T67" fmla="*/ 323 h 405"/>
                <a:gd name="T68" fmla="*/ 743 w 752"/>
                <a:gd name="T69" fmla="*/ 323 h 405"/>
                <a:gd name="T70" fmla="*/ 511 w 752"/>
                <a:gd name="T71" fmla="*/ 188 h 405"/>
                <a:gd name="T72" fmla="*/ 459 w 752"/>
                <a:gd name="T73" fmla="*/ 175 h 405"/>
                <a:gd name="T74" fmla="*/ 449 w 752"/>
                <a:gd name="T75" fmla="*/ 161 h 405"/>
                <a:gd name="T76" fmla="*/ 449 w 752"/>
                <a:gd name="T77" fmla="*/ 105 h 405"/>
                <a:gd name="T78" fmla="*/ 462 w 752"/>
                <a:gd name="T79" fmla="*/ 92 h 405"/>
                <a:gd name="T80" fmla="*/ 484 w 752"/>
                <a:gd name="T81" fmla="*/ 92 h 405"/>
                <a:gd name="T82" fmla="*/ 501 w 752"/>
                <a:gd name="T83" fmla="*/ 105 h 405"/>
                <a:gd name="T84" fmla="*/ 522 w 752"/>
                <a:gd name="T85" fmla="*/ 176 h 405"/>
                <a:gd name="T86" fmla="*/ 511 w 752"/>
                <a:gd name="T87" fmla="*/ 18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2" h="405">
                  <a:moveTo>
                    <a:pt x="743" y="323"/>
                  </a:moveTo>
                  <a:cubicBezTo>
                    <a:pt x="748" y="323"/>
                    <a:pt x="752" y="318"/>
                    <a:pt x="751" y="313"/>
                  </a:cubicBezTo>
                  <a:cubicBezTo>
                    <a:pt x="744" y="282"/>
                    <a:pt x="744" y="282"/>
                    <a:pt x="744" y="282"/>
                  </a:cubicBezTo>
                  <a:cubicBezTo>
                    <a:pt x="741" y="267"/>
                    <a:pt x="730" y="256"/>
                    <a:pt x="715" y="253"/>
                  </a:cubicBezTo>
                  <a:cubicBezTo>
                    <a:pt x="581" y="207"/>
                    <a:pt x="581" y="207"/>
                    <a:pt x="581" y="207"/>
                  </a:cubicBezTo>
                  <a:cubicBezTo>
                    <a:pt x="537" y="77"/>
                    <a:pt x="537" y="77"/>
                    <a:pt x="537" y="77"/>
                  </a:cubicBezTo>
                  <a:cubicBezTo>
                    <a:pt x="532" y="61"/>
                    <a:pt x="518" y="51"/>
                    <a:pt x="502" y="51"/>
                  </a:cubicBezTo>
                  <a:cubicBezTo>
                    <a:pt x="333" y="51"/>
                    <a:pt x="333" y="51"/>
                    <a:pt x="333" y="51"/>
                  </a:cubicBezTo>
                  <a:cubicBezTo>
                    <a:pt x="315" y="51"/>
                    <a:pt x="300" y="64"/>
                    <a:pt x="296" y="81"/>
                  </a:cubicBezTo>
                  <a:cubicBezTo>
                    <a:pt x="276" y="174"/>
                    <a:pt x="276" y="174"/>
                    <a:pt x="276" y="174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30" y="0"/>
                    <a:pt x="101" y="4"/>
                    <a:pt x="91" y="25"/>
                  </a:cubicBezTo>
                  <a:cubicBezTo>
                    <a:pt x="16" y="163"/>
                    <a:pt x="16" y="163"/>
                    <a:pt x="16" y="163"/>
                  </a:cubicBezTo>
                  <a:cubicBezTo>
                    <a:pt x="16" y="163"/>
                    <a:pt x="0" y="191"/>
                    <a:pt x="0" y="219"/>
                  </a:cubicBezTo>
                  <a:cubicBezTo>
                    <a:pt x="0" y="247"/>
                    <a:pt x="10" y="343"/>
                    <a:pt x="42" y="375"/>
                  </a:cubicBezTo>
                  <a:cubicBezTo>
                    <a:pt x="65" y="398"/>
                    <a:pt x="153" y="403"/>
                    <a:pt x="196" y="405"/>
                  </a:cubicBezTo>
                  <a:cubicBezTo>
                    <a:pt x="208" y="405"/>
                    <a:pt x="217" y="393"/>
                    <a:pt x="212" y="381"/>
                  </a:cubicBezTo>
                  <a:cubicBezTo>
                    <a:pt x="179" y="316"/>
                    <a:pt x="179" y="316"/>
                    <a:pt x="179" y="316"/>
                  </a:cubicBezTo>
                  <a:cubicBezTo>
                    <a:pt x="179" y="316"/>
                    <a:pt x="158" y="267"/>
                    <a:pt x="134" y="247"/>
                  </a:cubicBezTo>
                  <a:cubicBezTo>
                    <a:pt x="110" y="227"/>
                    <a:pt x="48" y="219"/>
                    <a:pt x="48" y="219"/>
                  </a:cubicBezTo>
                  <a:cubicBezTo>
                    <a:pt x="120" y="108"/>
                    <a:pt x="120" y="108"/>
                    <a:pt x="120" y="108"/>
                  </a:cubicBezTo>
                  <a:cubicBezTo>
                    <a:pt x="227" y="272"/>
                    <a:pt x="227" y="272"/>
                    <a:pt x="227" y="272"/>
                  </a:cubicBezTo>
                  <a:cubicBezTo>
                    <a:pt x="231" y="279"/>
                    <a:pt x="240" y="279"/>
                    <a:pt x="245" y="273"/>
                  </a:cubicBezTo>
                  <a:cubicBezTo>
                    <a:pt x="249" y="267"/>
                    <a:pt x="255" y="260"/>
                    <a:pt x="262" y="254"/>
                  </a:cubicBezTo>
                  <a:cubicBezTo>
                    <a:pt x="273" y="244"/>
                    <a:pt x="287" y="236"/>
                    <a:pt x="296" y="231"/>
                  </a:cubicBezTo>
                  <a:cubicBezTo>
                    <a:pt x="315" y="220"/>
                    <a:pt x="337" y="215"/>
                    <a:pt x="360" y="215"/>
                  </a:cubicBezTo>
                  <a:cubicBezTo>
                    <a:pt x="438" y="214"/>
                    <a:pt x="504" y="272"/>
                    <a:pt x="512" y="349"/>
                  </a:cubicBezTo>
                  <a:cubicBezTo>
                    <a:pt x="512" y="352"/>
                    <a:pt x="512" y="355"/>
                    <a:pt x="512" y="358"/>
                  </a:cubicBezTo>
                  <a:cubicBezTo>
                    <a:pt x="513" y="384"/>
                    <a:pt x="535" y="405"/>
                    <a:pt x="560" y="405"/>
                  </a:cubicBezTo>
                  <a:cubicBezTo>
                    <a:pt x="561" y="405"/>
                    <a:pt x="561" y="405"/>
                    <a:pt x="561" y="405"/>
                  </a:cubicBezTo>
                  <a:cubicBezTo>
                    <a:pt x="583" y="405"/>
                    <a:pt x="583" y="405"/>
                    <a:pt x="583" y="405"/>
                  </a:cubicBezTo>
                  <a:cubicBezTo>
                    <a:pt x="640" y="405"/>
                    <a:pt x="640" y="405"/>
                    <a:pt x="640" y="405"/>
                  </a:cubicBezTo>
                  <a:cubicBezTo>
                    <a:pt x="644" y="405"/>
                    <a:pt x="647" y="402"/>
                    <a:pt x="648" y="398"/>
                  </a:cubicBezTo>
                  <a:cubicBezTo>
                    <a:pt x="656" y="355"/>
                    <a:pt x="694" y="323"/>
                    <a:pt x="739" y="323"/>
                  </a:cubicBezTo>
                  <a:cubicBezTo>
                    <a:pt x="741" y="323"/>
                    <a:pt x="742" y="323"/>
                    <a:pt x="743" y="323"/>
                  </a:cubicBezTo>
                  <a:close/>
                  <a:moveTo>
                    <a:pt x="511" y="188"/>
                  </a:moveTo>
                  <a:cubicBezTo>
                    <a:pt x="459" y="175"/>
                    <a:pt x="459" y="175"/>
                    <a:pt x="459" y="175"/>
                  </a:cubicBezTo>
                  <a:cubicBezTo>
                    <a:pt x="453" y="173"/>
                    <a:pt x="449" y="168"/>
                    <a:pt x="449" y="161"/>
                  </a:cubicBezTo>
                  <a:cubicBezTo>
                    <a:pt x="449" y="105"/>
                    <a:pt x="449" y="105"/>
                    <a:pt x="449" y="105"/>
                  </a:cubicBezTo>
                  <a:cubicBezTo>
                    <a:pt x="449" y="98"/>
                    <a:pt x="455" y="92"/>
                    <a:pt x="462" y="92"/>
                  </a:cubicBezTo>
                  <a:cubicBezTo>
                    <a:pt x="484" y="92"/>
                    <a:pt x="484" y="92"/>
                    <a:pt x="484" y="92"/>
                  </a:cubicBezTo>
                  <a:cubicBezTo>
                    <a:pt x="492" y="92"/>
                    <a:pt x="499" y="97"/>
                    <a:pt x="501" y="105"/>
                  </a:cubicBezTo>
                  <a:cubicBezTo>
                    <a:pt x="522" y="176"/>
                    <a:pt x="522" y="176"/>
                    <a:pt x="522" y="176"/>
                  </a:cubicBezTo>
                  <a:cubicBezTo>
                    <a:pt x="524" y="183"/>
                    <a:pt x="518" y="190"/>
                    <a:pt x="511" y="188"/>
                  </a:cubicBezTo>
                  <a:close/>
                </a:path>
              </a:pathLst>
            </a:custGeom>
            <a:grpFill/>
            <a:ln w="28575">
              <a:solidFill>
                <a:srgbClr val="004D9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Oval 21"/>
            <p:cNvSpPr>
              <a:spLocks noChangeArrowheads="1"/>
            </p:cNvSpPr>
            <p:nvPr/>
          </p:nvSpPr>
          <p:spPr bwMode="auto">
            <a:xfrm>
              <a:off x="10755313" y="12088813"/>
              <a:ext cx="111125" cy="111125"/>
            </a:xfrm>
            <a:prstGeom prst="ellipse">
              <a:avLst/>
            </a:prstGeom>
            <a:grpFill/>
            <a:ln w="28575">
              <a:solidFill>
                <a:srgbClr val="004D9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21" name="Straight Connector 19">
            <a:extLst>
              <a:ext uri="{FF2B5EF4-FFF2-40B4-BE49-F238E27FC236}">
                <a16:creationId xmlns:a16="http://schemas.microsoft.com/office/drawing/2014/main" id="{525C1A4C-B96A-463F-905B-2EA2E7922B16}"/>
              </a:ext>
            </a:extLst>
          </p:cNvPr>
          <p:cNvCxnSpPr/>
          <p:nvPr/>
        </p:nvCxnSpPr>
        <p:spPr>
          <a:xfrm>
            <a:off x="11328571" y="8178062"/>
            <a:ext cx="11382139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AB4B956-602E-4578-B4CC-782C7C29215F}"/>
              </a:ext>
            </a:extLst>
          </p:cNvPr>
          <p:cNvGrpSpPr/>
          <p:nvPr/>
        </p:nvGrpSpPr>
        <p:grpSpPr>
          <a:xfrm>
            <a:off x="0" y="12058096"/>
            <a:ext cx="559837" cy="1657904"/>
            <a:chOff x="0" y="12058096"/>
            <a:chExt cx="559837" cy="165790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0" y="12887048"/>
              <a:ext cx="559837" cy="828952"/>
            </a:xfrm>
            <a:prstGeom prst="rect">
              <a:avLst/>
            </a:prstGeom>
            <a:solidFill>
              <a:srgbClr val="004D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0" y="12058096"/>
              <a:ext cx="559837" cy="828952"/>
            </a:xfrm>
            <a:prstGeom prst="rect">
              <a:avLst/>
            </a:prstGeom>
            <a:solidFill>
              <a:srgbClr val="94C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DE316B5-6BB5-4BC4-83AC-B5773B01B9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2" y="11718915"/>
            <a:ext cx="3412043" cy="151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97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742488" cy="13716000"/>
          </a:xfrm>
        </p:spPr>
      </p:pic>
      <p:sp>
        <p:nvSpPr>
          <p:cNvPr id="26" name="Прямоугольник 25"/>
          <p:cNvSpPr/>
          <p:nvPr/>
        </p:nvSpPr>
        <p:spPr>
          <a:xfrm>
            <a:off x="0" y="0"/>
            <a:ext cx="3763642" cy="13716000"/>
          </a:xfrm>
          <a:prstGeom prst="rect">
            <a:avLst/>
          </a:prstGeom>
          <a:gradFill flip="none" rotWithShape="1">
            <a:gsLst>
              <a:gs pos="0">
                <a:srgbClr val="004D9E">
                  <a:alpha val="50000"/>
                </a:srgbClr>
              </a:gs>
              <a:gs pos="50000">
                <a:srgbClr val="004D9E">
                  <a:alpha val="20000"/>
                </a:srgbClr>
              </a:gs>
              <a:gs pos="100000">
                <a:srgbClr val="004D9E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1EFF73-214F-4982-81CD-A2E15DBDC4DD}"/>
              </a:ext>
            </a:extLst>
          </p:cNvPr>
          <p:cNvSpPr/>
          <p:nvPr/>
        </p:nvSpPr>
        <p:spPr>
          <a:xfrm>
            <a:off x="9742610" y="1063691"/>
            <a:ext cx="11031414" cy="2530836"/>
          </a:xfrm>
          <a:prstGeom prst="rect">
            <a:avLst/>
          </a:prstGeom>
          <a:solidFill>
            <a:schemeClr val="tx2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281C87-7803-40E9-849E-A69A560CE76F}"/>
              </a:ext>
            </a:extLst>
          </p:cNvPr>
          <p:cNvSpPr txBox="1"/>
          <p:nvPr/>
        </p:nvSpPr>
        <p:spPr>
          <a:xfrm>
            <a:off x="11328572" y="1560349"/>
            <a:ext cx="9742610" cy="18044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7000"/>
              </a:lnSpc>
            </a:pPr>
            <a:r>
              <a:rPr lang="ru-RU" sz="8000" b="1" dirty="0"/>
              <a:t>Лизинг </a:t>
            </a:r>
            <a:r>
              <a:rPr lang="ru-RU" sz="8000" b="1" dirty="0">
                <a:solidFill>
                  <a:srgbClr val="004D9E"/>
                </a:solidFill>
              </a:rPr>
              <a:t>сельхозтехники</a:t>
            </a:r>
            <a:endParaRPr lang="vi-VN" sz="8000" b="1" dirty="0">
              <a:solidFill>
                <a:srgbClr val="004D9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D27B64-417A-419C-9CFC-F187DA95DEA5}"/>
              </a:ext>
            </a:extLst>
          </p:cNvPr>
          <p:cNvSpPr/>
          <p:nvPr/>
        </p:nvSpPr>
        <p:spPr>
          <a:xfrm>
            <a:off x="6049841" y="1063692"/>
            <a:ext cx="3692771" cy="25308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66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16FF3BD-5CCA-47A0-90AB-5EA91E5EDB7C}"/>
              </a:ext>
            </a:extLst>
          </p:cNvPr>
          <p:cNvSpPr txBox="1"/>
          <p:nvPr/>
        </p:nvSpPr>
        <p:spPr>
          <a:xfrm>
            <a:off x="11328573" y="4381110"/>
            <a:ext cx="5112553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500" b="1" dirty="0">
                <a:solidFill>
                  <a:srgbClr val="004D9E"/>
                </a:solidFill>
              </a:rPr>
              <a:t>Основные условия программы: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1A60FA-A234-47A4-A559-A5DF6F3FFD0F}"/>
              </a:ext>
            </a:extLst>
          </p:cNvPr>
          <p:cNvSpPr txBox="1"/>
          <p:nvPr/>
        </p:nvSpPr>
        <p:spPr>
          <a:xfrm flipH="1">
            <a:off x="11328572" y="5106205"/>
            <a:ext cx="9742487" cy="22195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ea typeface="Lato Medium" panose="020F0502020204030203" pitchFamily="34" charset="0"/>
                <a:cs typeface="Poppins Medium" panose="00000600000000000000" pitchFamily="2" charset="0"/>
              </a:rPr>
              <a:t>Аванс от 0%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/>
              <a:t>Отсрочка погашения до 6 месяцев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ea typeface="Lato Medium" panose="020F0502020204030203" pitchFamily="34" charset="0"/>
                <a:cs typeface="Poppins Medium" panose="00000600000000000000" pitchFamily="2" charset="0"/>
              </a:rPr>
              <a:t>Новая техника (и выставочная)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ea typeface="Lato Medium" panose="020F0502020204030203" pitchFamily="34" charset="0"/>
                <a:cs typeface="Poppins Medium" panose="00000600000000000000" pitchFamily="2" charset="0"/>
              </a:rPr>
              <a:t>Срок лизинга до 60 месяцев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ea typeface="Lato Medium" panose="020F0502020204030203" pitchFamily="34" charset="0"/>
                <a:cs typeface="Poppins Medium" panose="00000600000000000000" pitchFamily="2" charset="0"/>
              </a:rPr>
              <a:t>Быстрое оформление сделки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ea typeface="Lato Medium" panose="020F0502020204030203" pitchFamily="34" charset="0"/>
                <a:cs typeface="Poppins Medium" panose="00000600000000000000" pitchFamily="2" charset="0"/>
              </a:rPr>
              <a:t>Минимальный пакет документов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ea typeface="Lato Medium" panose="020F0502020204030203" pitchFamily="34" charset="0"/>
                <a:cs typeface="Poppins Medium" panose="00000600000000000000" pitchFamily="2" charset="0"/>
              </a:rPr>
              <a:t>Срок регистрации лизингополучателя от 6 месяцев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16FF3BD-5CCA-47A0-90AB-5EA91E5EDB7C}"/>
              </a:ext>
            </a:extLst>
          </p:cNvPr>
          <p:cNvSpPr txBox="1"/>
          <p:nvPr/>
        </p:nvSpPr>
        <p:spPr>
          <a:xfrm>
            <a:off x="11328571" y="8282105"/>
            <a:ext cx="3115212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500" b="1" dirty="0">
                <a:solidFill>
                  <a:srgbClr val="004D9E"/>
                </a:solidFill>
              </a:rPr>
              <a:t>Возьмите в лизинг: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71A60FA-A234-47A4-A559-A5DF6F3FFD0F}"/>
              </a:ext>
            </a:extLst>
          </p:cNvPr>
          <p:cNvSpPr txBox="1"/>
          <p:nvPr/>
        </p:nvSpPr>
        <p:spPr>
          <a:xfrm flipH="1">
            <a:off x="11328571" y="8837402"/>
            <a:ext cx="5706988" cy="41678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Самоходную технику: тракторы, комбайны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Технику для предпосевной обработки почвы: плуги, бороны, </a:t>
            </a:r>
            <a:r>
              <a:rPr lang="ru-RU" sz="1900" b="1" dirty="0" err="1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лущильщики</a:t>
            </a: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катки и пр.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Посевную и посадочную технику: сеялки,   рассадопосадочные, картофелепосадочные машины и пр.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Технику для ухода за посевами: культиваторы, окучники, </a:t>
            </a:r>
            <a:r>
              <a:rPr lang="ru-RU" sz="1900" b="1" dirty="0" err="1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пропольщики</a:t>
            </a: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</a:t>
            </a:r>
            <a:r>
              <a:rPr lang="ru-RU" sz="1900" b="1" dirty="0" err="1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прореживатели</a:t>
            </a: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посевов, машины для подрезки кустов, опрыскиватели и пр.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Технику для полива и орошения: дождевальные машины и пр.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1A60FA-A234-47A4-A559-A5DF6F3FFD0F}"/>
              </a:ext>
            </a:extLst>
          </p:cNvPr>
          <p:cNvSpPr txBox="1"/>
          <p:nvPr/>
        </p:nvSpPr>
        <p:spPr>
          <a:xfrm flipH="1">
            <a:off x="17413488" y="8837402"/>
            <a:ext cx="5706988" cy="44884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Технику для внесения удобрений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Уборочную технику: косилки, жатки, кормоуборочные комбайны, зерноуборочные комбайны, картофелеуборочные комбайны и пр.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Кормозаготовительную технику: косилки, грабли, пресс-подборщики и пр.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Кормозаготовительную технику: косилки, грабли, пресс-подборщики и пр.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Технику для переработки кормов: дробилки </a:t>
            </a:r>
            <a:b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</a:b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кормов, </a:t>
            </a:r>
            <a:r>
              <a:rPr lang="ru-RU" sz="1900" b="1" dirty="0" err="1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соломосилосорезки</a:t>
            </a: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, корнерезки, </a:t>
            </a:r>
            <a:b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</a:b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фуражиры, </a:t>
            </a:r>
            <a:r>
              <a:rPr lang="ru-RU" sz="1900" b="1" dirty="0" err="1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скирдорезы</a:t>
            </a: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и пр.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Технику для ухода за животными: кормораздатчики и пр.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7058664" y="1787112"/>
            <a:ext cx="1792147" cy="1083993"/>
            <a:chOff x="10147301" y="11764963"/>
            <a:chExt cx="719137" cy="434975"/>
          </a:xfrm>
          <a:noFill/>
        </p:grpSpPr>
        <p:sp>
          <p:nvSpPr>
            <p:cNvPr id="27" name="Oval 19"/>
            <p:cNvSpPr>
              <a:spLocks noChangeArrowheads="1"/>
            </p:cNvSpPr>
            <p:nvPr/>
          </p:nvSpPr>
          <p:spPr bwMode="auto">
            <a:xfrm>
              <a:off x="10371138" y="11990388"/>
              <a:ext cx="207963" cy="209550"/>
            </a:xfrm>
            <a:prstGeom prst="ellipse">
              <a:avLst/>
            </a:prstGeom>
            <a:grpFill/>
            <a:ln w="28575">
              <a:solidFill>
                <a:srgbClr val="004D9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0"/>
            <p:cNvSpPr>
              <a:spLocks noEditPoints="1"/>
            </p:cNvSpPr>
            <p:nvPr/>
          </p:nvSpPr>
          <p:spPr bwMode="auto">
            <a:xfrm>
              <a:off x="10147301" y="11764963"/>
              <a:ext cx="676275" cy="368300"/>
            </a:xfrm>
            <a:custGeom>
              <a:avLst/>
              <a:gdLst>
                <a:gd name="T0" fmla="*/ 743 w 752"/>
                <a:gd name="T1" fmla="*/ 323 h 405"/>
                <a:gd name="T2" fmla="*/ 751 w 752"/>
                <a:gd name="T3" fmla="*/ 313 h 405"/>
                <a:gd name="T4" fmla="*/ 744 w 752"/>
                <a:gd name="T5" fmla="*/ 282 h 405"/>
                <a:gd name="T6" fmla="*/ 715 w 752"/>
                <a:gd name="T7" fmla="*/ 253 h 405"/>
                <a:gd name="T8" fmla="*/ 581 w 752"/>
                <a:gd name="T9" fmla="*/ 207 h 405"/>
                <a:gd name="T10" fmla="*/ 537 w 752"/>
                <a:gd name="T11" fmla="*/ 77 h 405"/>
                <a:gd name="T12" fmla="*/ 502 w 752"/>
                <a:gd name="T13" fmla="*/ 51 h 405"/>
                <a:gd name="T14" fmla="*/ 333 w 752"/>
                <a:gd name="T15" fmla="*/ 51 h 405"/>
                <a:gd name="T16" fmla="*/ 296 w 752"/>
                <a:gd name="T17" fmla="*/ 81 h 405"/>
                <a:gd name="T18" fmla="*/ 276 w 752"/>
                <a:gd name="T19" fmla="*/ 174 h 405"/>
                <a:gd name="T20" fmla="*/ 145 w 752"/>
                <a:gd name="T21" fmla="*/ 18 h 405"/>
                <a:gd name="T22" fmla="*/ 91 w 752"/>
                <a:gd name="T23" fmla="*/ 25 h 405"/>
                <a:gd name="T24" fmla="*/ 16 w 752"/>
                <a:gd name="T25" fmla="*/ 163 h 405"/>
                <a:gd name="T26" fmla="*/ 0 w 752"/>
                <a:gd name="T27" fmla="*/ 219 h 405"/>
                <a:gd name="T28" fmla="*/ 42 w 752"/>
                <a:gd name="T29" fmla="*/ 375 h 405"/>
                <a:gd name="T30" fmla="*/ 196 w 752"/>
                <a:gd name="T31" fmla="*/ 405 h 405"/>
                <a:gd name="T32" fmla="*/ 212 w 752"/>
                <a:gd name="T33" fmla="*/ 381 h 405"/>
                <a:gd name="T34" fmla="*/ 179 w 752"/>
                <a:gd name="T35" fmla="*/ 316 h 405"/>
                <a:gd name="T36" fmla="*/ 134 w 752"/>
                <a:gd name="T37" fmla="*/ 247 h 405"/>
                <a:gd name="T38" fmla="*/ 48 w 752"/>
                <a:gd name="T39" fmla="*/ 219 h 405"/>
                <a:gd name="T40" fmla="*/ 120 w 752"/>
                <a:gd name="T41" fmla="*/ 108 h 405"/>
                <a:gd name="T42" fmla="*/ 227 w 752"/>
                <a:gd name="T43" fmla="*/ 272 h 405"/>
                <a:gd name="T44" fmla="*/ 245 w 752"/>
                <a:gd name="T45" fmla="*/ 273 h 405"/>
                <a:gd name="T46" fmla="*/ 262 w 752"/>
                <a:gd name="T47" fmla="*/ 254 h 405"/>
                <a:gd name="T48" fmla="*/ 296 w 752"/>
                <a:gd name="T49" fmla="*/ 231 h 405"/>
                <a:gd name="T50" fmla="*/ 360 w 752"/>
                <a:gd name="T51" fmla="*/ 215 h 405"/>
                <a:gd name="T52" fmla="*/ 512 w 752"/>
                <a:gd name="T53" fmla="*/ 349 h 405"/>
                <a:gd name="T54" fmla="*/ 512 w 752"/>
                <a:gd name="T55" fmla="*/ 358 h 405"/>
                <a:gd name="T56" fmla="*/ 560 w 752"/>
                <a:gd name="T57" fmla="*/ 405 h 405"/>
                <a:gd name="T58" fmla="*/ 561 w 752"/>
                <a:gd name="T59" fmla="*/ 405 h 405"/>
                <a:gd name="T60" fmla="*/ 583 w 752"/>
                <a:gd name="T61" fmla="*/ 405 h 405"/>
                <a:gd name="T62" fmla="*/ 640 w 752"/>
                <a:gd name="T63" fmla="*/ 405 h 405"/>
                <a:gd name="T64" fmla="*/ 648 w 752"/>
                <a:gd name="T65" fmla="*/ 398 h 405"/>
                <a:gd name="T66" fmla="*/ 739 w 752"/>
                <a:gd name="T67" fmla="*/ 323 h 405"/>
                <a:gd name="T68" fmla="*/ 743 w 752"/>
                <a:gd name="T69" fmla="*/ 323 h 405"/>
                <a:gd name="T70" fmla="*/ 511 w 752"/>
                <a:gd name="T71" fmla="*/ 188 h 405"/>
                <a:gd name="T72" fmla="*/ 459 w 752"/>
                <a:gd name="T73" fmla="*/ 175 h 405"/>
                <a:gd name="T74" fmla="*/ 449 w 752"/>
                <a:gd name="T75" fmla="*/ 161 h 405"/>
                <a:gd name="T76" fmla="*/ 449 w 752"/>
                <a:gd name="T77" fmla="*/ 105 h 405"/>
                <a:gd name="T78" fmla="*/ 462 w 752"/>
                <a:gd name="T79" fmla="*/ 92 h 405"/>
                <a:gd name="T80" fmla="*/ 484 w 752"/>
                <a:gd name="T81" fmla="*/ 92 h 405"/>
                <a:gd name="T82" fmla="*/ 501 w 752"/>
                <a:gd name="T83" fmla="*/ 105 h 405"/>
                <a:gd name="T84" fmla="*/ 522 w 752"/>
                <a:gd name="T85" fmla="*/ 176 h 405"/>
                <a:gd name="T86" fmla="*/ 511 w 752"/>
                <a:gd name="T87" fmla="*/ 18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2" h="405">
                  <a:moveTo>
                    <a:pt x="743" y="323"/>
                  </a:moveTo>
                  <a:cubicBezTo>
                    <a:pt x="748" y="323"/>
                    <a:pt x="752" y="318"/>
                    <a:pt x="751" y="313"/>
                  </a:cubicBezTo>
                  <a:cubicBezTo>
                    <a:pt x="744" y="282"/>
                    <a:pt x="744" y="282"/>
                    <a:pt x="744" y="282"/>
                  </a:cubicBezTo>
                  <a:cubicBezTo>
                    <a:pt x="741" y="267"/>
                    <a:pt x="730" y="256"/>
                    <a:pt x="715" y="253"/>
                  </a:cubicBezTo>
                  <a:cubicBezTo>
                    <a:pt x="581" y="207"/>
                    <a:pt x="581" y="207"/>
                    <a:pt x="581" y="207"/>
                  </a:cubicBezTo>
                  <a:cubicBezTo>
                    <a:pt x="537" y="77"/>
                    <a:pt x="537" y="77"/>
                    <a:pt x="537" y="77"/>
                  </a:cubicBezTo>
                  <a:cubicBezTo>
                    <a:pt x="532" y="61"/>
                    <a:pt x="518" y="51"/>
                    <a:pt x="502" y="51"/>
                  </a:cubicBezTo>
                  <a:cubicBezTo>
                    <a:pt x="333" y="51"/>
                    <a:pt x="333" y="51"/>
                    <a:pt x="333" y="51"/>
                  </a:cubicBezTo>
                  <a:cubicBezTo>
                    <a:pt x="315" y="51"/>
                    <a:pt x="300" y="64"/>
                    <a:pt x="296" y="81"/>
                  </a:cubicBezTo>
                  <a:cubicBezTo>
                    <a:pt x="276" y="174"/>
                    <a:pt x="276" y="174"/>
                    <a:pt x="276" y="174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30" y="0"/>
                    <a:pt x="101" y="4"/>
                    <a:pt x="91" y="25"/>
                  </a:cubicBezTo>
                  <a:cubicBezTo>
                    <a:pt x="16" y="163"/>
                    <a:pt x="16" y="163"/>
                    <a:pt x="16" y="163"/>
                  </a:cubicBezTo>
                  <a:cubicBezTo>
                    <a:pt x="16" y="163"/>
                    <a:pt x="0" y="191"/>
                    <a:pt x="0" y="219"/>
                  </a:cubicBezTo>
                  <a:cubicBezTo>
                    <a:pt x="0" y="247"/>
                    <a:pt x="10" y="343"/>
                    <a:pt x="42" y="375"/>
                  </a:cubicBezTo>
                  <a:cubicBezTo>
                    <a:pt x="65" y="398"/>
                    <a:pt x="153" y="403"/>
                    <a:pt x="196" y="405"/>
                  </a:cubicBezTo>
                  <a:cubicBezTo>
                    <a:pt x="208" y="405"/>
                    <a:pt x="217" y="393"/>
                    <a:pt x="212" y="381"/>
                  </a:cubicBezTo>
                  <a:cubicBezTo>
                    <a:pt x="179" y="316"/>
                    <a:pt x="179" y="316"/>
                    <a:pt x="179" y="316"/>
                  </a:cubicBezTo>
                  <a:cubicBezTo>
                    <a:pt x="179" y="316"/>
                    <a:pt x="158" y="267"/>
                    <a:pt x="134" y="247"/>
                  </a:cubicBezTo>
                  <a:cubicBezTo>
                    <a:pt x="110" y="227"/>
                    <a:pt x="48" y="219"/>
                    <a:pt x="48" y="219"/>
                  </a:cubicBezTo>
                  <a:cubicBezTo>
                    <a:pt x="120" y="108"/>
                    <a:pt x="120" y="108"/>
                    <a:pt x="120" y="108"/>
                  </a:cubicBezTo>
                  <a:cubicBezTo>
                    <a:pt x="227" y="272"/>
                    <a:pt x="227" y="272"/>
                    <a:pt x="227" y="272"/>
                  </a:cubicBezTo>
                  <a:cubicBezTo>
                    <a:pt x="231" y="279"/>
                    <a:pt x="240" y="279"/>
                    <a:pt x="245" y="273"/>
                  </a:cubicBezTo>
                  <a:cubicBezTo>
                    <a:pt x="249" y="267"/>
                    <a:pt x="255" y="260"/>
                    <a:pt x="262" y="254"/>
                  </a:cubicBezTo>
                  <a:cubicBezTo>
                    <a:pt x="273" y="244"/>
                    <a:pt x="287" y="236"/>
                    <a:pt x="296" y="231"/>
                  </a:cubicBezTo>
                  <a:cubicBezTo>
                    <a:pt x="315" y="220"/>
                    <a:pt x="337" y="215"/>
                    <a:pt x="360" y="215"/>
                  </a:cubicBezTo>
                  <a:cubicBezTo>
                    <a:pt x="438" y="214"/>
                    <a:pt x="504" y="272"/>
                    <a:pt x="512" y="349"/>
                  </a:cubicBezTo>
                  <a:cubicBezTo>
                    <a:pt x="512" y="352"/>
                    <a:pt x="512" y="355"/>
                    <a:pt x="512" y="358"/>
                  </a:cubicBezTo>
                  <a:cubicBezTo>
                    <a:pt x="513" y="384"/>
                    <a:pt x="535" y="405"/>
                    <a:pt x="560" y="405"/>
                  </a:cubicBezTo>
                  <a:cubicBezTo>
                    <a:pt x="561" y="405"/>
                    <a:pt x="561" y="405"/>
                    <a:pt x="561" y="405"/>
                  </a:cubicBezTo>
                  <a:cubicBezTo>
                    <a:pt x="583" y="405"/>
                    <a:pt x="583" y="405"/>
                    <a:pt x="583" y="405"/>
                  </a:cubicBezTo>
                  <a:cubicBezTo>
                    <a:pt x="640" y="405"/>
                    <a:pt x="640" y="405"/>
                    <a:pt x="640" y="405"/>
                  </a:cubicBezTo>
                  <a:cubicBezTo>
                    <a:pt x="644" y="405"/>
                    <a:pt x="647" y="402"/>
                    <a:pt x="648" y="398"/>
                  </a:cubicBezTo>
                  <a:cubicBezTo>
                    <a:pt x="656" y="355"/>
                    <a:pt x="694" y="323"/>
                    <a:pt x="739" y="323"/>
                  </a:cubicBezTo>
                  <a:cubicBezTo>
                    <a:pt x="741" y="323"/>
                    <a:pt x="742" y="323"/>
                    <a:pt x="743" y="323"/>
                  </a:cubicBezTo>
                  <a:close/>
                  <a:moveTo>
                    <a:pt x="511" y="188"/>
                  </a:moveTo>
                  <a:cubicBezTo>
                    <a:pt x="459" y="175"/>
                    <a:pt x="459" y="175"/>
                    <a:pt x="459" y="175"/>
                  </a:cubicBezTo>
                  <a:cubicBezTo>
                    <a:pt x="453" y="173"/>
                    <a:pt x="449" y="168"/>
                    <a:pt x="449" y="161"/>
                  </a:cubicBezTo>
                  <a:cubicBezTo>
                    <a:pt x="449" y="105"/>
                    <a:pt x="449" y="105"/>
                    <a:pt x="449" y="105"/>
                  </a:cubicBezTo>
                  <a:cubicBezTo>
                    <a:pt x="449" y="98"/>
                    <a:pt x="455" y="92"/>
                    <a:pt x="462" y="92"/>
                  </a:cubicBezTo>
                  <a:cubicBezTo>
                    <a:pt x="484" y="92"/>
                    <a:pt x="484" y="92"/>
                    <a:pt x="484" y="92"/>
                  </a:cubicBezTo>
                  <a:cubicBezTo>
                    <a:pt x="492" y="92"/>
                    <a:pt x="499" y="97"/>
                    <a:pt x="501" y="105"/>
                  </a:cubicBezTo>
                  <a:cubicBezTo>
                    <a:pt x="522" y="176"/>
                    <a:pt x="522" y="176"/>
                    <a:pt x="522" y="176"/>
                  </a:cubicBezTo>
                  <a:cubicBezTo>
                    <a:pt x="524" y="183"/>
                    <a:pt x="518" y="190"/>
                    <a:pt x="511" y="188"/>
                  </a:cubicBezTo>
                  <a:close/>
                </a:path>
              </a:pathLst>
            </a:custGeom>
            <a:grpFill/>
            <a:ln w="28575">
              <a:solidFill>
                <a:srgbClr val="004D9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Oval 21"/>
            <p:cNvSpPr>
              <a:spLocks noChangeArrowheads="1"/>
            </p:cNvSpPr>
            <p:nvPr/>
          </p:nvSpPr>
          <p:spPr bwMode="auto">
            <a:xfrm>
              <a:off x="10755313" y="12088813"/>
              <a:ext cx="111125" cy="111125"/>
            </a:xfrm>
            <a:prstGeom prst="ellipse">
              <a:avLst/>
            </a:prstGeom>
            <a:grpFill/>
            <a:ln w="28575">
              <a:solidFill>
                <a:srgbClr val="004D9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30" name="Straight Connector 19">
            <a:extLst>
              <a:ext uri="{FF2B5EF4-FFF2-40B4-BE49-F238E27FC236}">
                <a16:creationId xmlns:a16="http://schemas.microsoft.com/office/drawing/2014/main" id="{525C1A4C-B96A-463F-905B-2EA2E7922B16}"/>
              </a:ext>
            </a:extLst>
          </p:cNvPr>
          <p:cNvCxnSpPr/>
          <p:nvPr/>
        </p:nvCxnSpPr>
        <p:spPr>
          <a:xfrm>
            <a:off x="11328571" y="8025662"/>
            <a:ext cx="11382139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2AE15E1-602F-41EB-B1A6-81558AFA5455}"/>
              </a:ext>
            </a:extLst>
          </p:cNvPr>
          <p:cNvGrpSpPr/>
          <p:nvPr/>
        </p:nvGrpSpPr>
        <p:grpSpPr>
          <a:xfrm>
            <a:off x="0" y="12058096"/>
            <a:ext cx="559837" cy="1657904"/>
            <a:chOff x="0" y="12058096"/>
            <a:chExt cx="559837" cy="1657904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1CA90649-229A-486F-AF06-567B511DB8FE}"/>
                </a:ext>
              </a:extLst>
            </p:cNvPr>
            <p:cNvSpPr/>
            <p:nvPr/>
          </p:nvSpPr>
          <p:spPr>
            <a:xfrm>
              <a:off x="0" y="12887048"/>
              <a:ext cx="559837" cy="828952"/>
            </a:xfrm>
            <a:prstGeom prst="rect">
              <a:avLst/>
            </a:prstGeom>
            <a:solidFill>
              <a:srgbClr val="004D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12D7531F-5C6C-43E5-A335-F55328FAE552}"/>
                </a:ext>
              </a:extLst>
            </p:cNvPr>
            <p:cNvSpPr/>
            <p:nvPr/>
          </p:nvSpPr>
          <p:spPr>
            <a:xfrm>
              <a:off x="0" y="12058096"/>
              <a:ext cx="559837" cy="828952"/>
            </a:xfrm>
            <a:prstGeom prst="rect">
              <a:avLst/>
            </a:prstGeom>
            <a:solidFill>
              <a:srgbClr val="94C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6649B1D-F3AE-4023-92CF-A55F552046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2" y="11718915"/>
            <a:ext cx="3412043" cy="151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630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742488" cy="13716000"/>
          </a:xfrm>
        </p:spPr>
      </p:pic>
      <p:sp>
        <p:nvSpPr>
          <p:cNvPr id="27" name="Прямоугольник 26"/>
          <p:cNvSpPr/>
          <p:nvPr/>
        </p:nvSpPr>
        <p:spPr>
          <a:xfrm>
            <a:off x="0" y="0"/>
            <a:ext cx="3763642" cy="13716000"/>
          </a:xfrm>
          <a:prstGeom prst="rect">
            <a:avLst/>
          </a:prstGeom>
          <a:gradFill flip="none" rotWithShape="1">
            <a:gsLst>
              <a:gs pos="0">
                <a:srgbClr val="004D9E">
                  <a:alpha val="50000"/>
                </a:srgbClr>
              </a:gs>
              <a:gs pos="50000">
                <a:srgbClr val="004D9E">
                  <a:alpha val="20000"/>
                </a:srgbClr>
              </a:gs>
              <a:gs pos="100000">
                <a:srgbClr val="004D9E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1EFF73-214F-4982-81CD-A2E15DBDC4DD}"/>
              </a:ext>
            </a:extLst>
          </p:cNvPr>
          <p:cNvSpPr/>
          <p:nvPr/>
        </p:nvSpPr>
        <p:spPr>
          <a:xfrm>
            <a:off x="9742610" y="1063692"/>
            <a:ext cx="11031414" cy="3358373"/>
          </a:xfrm>
          <a:prstGeom prst="rect">
            <a:avLst/>
          </a:prstGeom>
          <a:solidFill>
            <a:schemeClr val="tx2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281C87-7803-40E9-849E-A69A560CE76F}"/>
              </a:ext>
            </a:extLst>
          </p:cNvPr>
          <p:cNvSpPr txBox="1"/>
          <p:nvPr/>
        </p:nvSpPr>
        <p:spPr>
          <a:xfrm>
            <a:off x="11328572" y="1560349"/>
            <a:ext cx="9742610" cy="2702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7000"/>
              </a:lnSpc>
            </a:pPr>
            <a:r>
              <a:rPr lang="ru-RU" sz="8000" b="1" dirty="0"/>
              <a:t>Лизинг техники </a:t>
            </a:r>
            <a:r>
              <a:rPr lang="ru-RU" sz="8000" b="1" dirty="0">
                <a:solidFill>
                  <a:srgbClr val="004D9E"/>
                </a:solidFill>
              </a:rPr>
              <a:t>белорусского производства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D27B64-417A-419C-9CFC-F187DA95DEA5}"/>
              </a:ext>
            </a:extLst>
          </p:cNvPr>
          <p:cNvSpPr/>
          <p:nvPr/>
        </p:nvSpPr>
        <p:spPr>
          <a:xfrm>
            <a:off x="6049841" y="1063692"/>
            <a:ext cx="3692771" cy="3358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66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16FF3BD-5CCA-47A0-90AB-5EA91E5EDB7C}"/>
              </a:ext>
            </a:extLst>
          </p:cNvPr>
          <p:cNvSpPr txBox="1"/>
          <p:nvPr/>
        </p:nvSpPr>
        <p:spPr>
          <a:xfrm>
            <a:off x="11328573" y="5001492"/>
            <a:ext cx="5112553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500" b="1" dirty="0">
                <a:solidFill>
                  <a:srgbClr val="004D9E"/>
                </a:solidFill>
              </a:rPr>
              <a:t>Основные условия программы: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1A60FA-A234-47A4-A559-A5DF6F3FFD0F}"/>
              </a:ext>
            </a:extLst>
          </p:cNvPr>
          <p:cNvSpPr txBox="1"/>
          <p:nvPr/>
        </p:nvSpPr>
        <p:spPr>
          <a:xfrm flipH="1">
            <a:off x="11328570" y="5626206"/>
            <a:ext cx="7973582" cy="15783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ea typeface="Lato Medium" panose="020F0502020204030203" pitchFamily="34" charset="0"/>
                <a:cs typeface="Poppins Medium" panose="00000600000000000000" pitchFamily="2" charset="0"/>
              </a:rPr>
              <a:t>Аванс от 0%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ea typeface="Lato Medium" panose="020F0502020204030203" pitchFamily="34" charset="0"/>
                <a:cs typeface="Poppins Medium" panose="00000600000000000000" pitchFamily="2" charset="0"/>
              </a:rPr>
              <a:t>Лизинговые платежи частично субсидированы правительством Республики Беларусь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ea typeface="Lato Medium" panose="020F0502020204030203" pitchFamily="34" charset="0"/>
                <a:cs typeface="Poppins Medium" panose="00000600000000000000" pitchFamily="2" charset="0"/>
              </a:rPr>
              <a:t>Предварительное решение </a:t>
            </a:r>
            <a:br>
              <a:rPr lang="ru-RU" sz="1900" b="1" dirty="0">
                <a:ea typeface="Lato Medium" panose="020F0502020204030203" pitchFamily="34" charset="0"/>
                <a:cs typeface="Poppins Medium" panose="00000600000000000000" pitchFamily="2" charset="0"/>
              </a:rPr>
            </a:br>
            <a:r>
              <a:rPr lang="ru-RU" sz="1900" b="1" dirty="0">
                <a:ea typeface="Lato Medium" panose="020F0502020204030203" pitchFamily="34" charset="0"/>
                <a:cs typeface="Poppins Medium" panose="00000600000000000000" pitchFamily="2" charset="0"/>
              </a:rPr>
              <a:t>о финансировании  принимается  за 1 день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16FF3BD-5CCA-47A0-90AB-5EA91E5EDB7C}"/>
              </a:ext>
            </a:extLst>
          </p:cNvPr>
          <p:cNvSpPr txBox="1"/>
          <p:nvPr/>
        </p:nvSpPr>
        <p:spPr>
          <a:xfrm>
            <a:off x="11328571" y="8434505"/>
            <a:ext cx="3115212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500" b="1" dirty="0">
                <a:solidFill>
                  <a:srgbClr val="004D9E"/>
                </a:solidFill>
              </a:rPr>
              <a:t>Возьмите в лизинг: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71A60FA-A234-47A4-A559-A5DF6F3FFD0F}"/>
              </a:ext>
            </a:extLst>
          </p:cNvPr>
          <p:cNvSpPr txBox="1"/>
          <p:nvPr/>
        </p:nvSpPr>
        <p:spPr>
          <a:xfrm flipH="1">
            <a:off x="11328571" y="8989804"/>
            <a:ext cx="5706988" cy="38225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грузовую технику «МАЗ»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карьерные самосвалы «БЕЛАЗ»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тракторы «БЕЛАРУСЬ»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зерноуборочную и посевную технику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сельскохозяйственную технику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автомобили и спецтехнику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станки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коммунальную технику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дорожно-строительную технику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экскаваторы, погрузчики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деревообрабатывающее оборудование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лесозаготовительную технику и др.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7049199" y="2212321"/>
            <a:ext cx="1694054" cy="1061113"/>
            <a:chOff x="9017001" y="11750675"/>
            <a:chExt cx="722312" cy="452438"/>
          </a:xfrm>
          <a:noFill/>
        </p:grpSpPr>
        <p:sp>
          <p:nvSpPr>
            <p:cNvPr id="28" name="Freeform 10"/>
            <p:cNvSpPr>
              <a:spLocks noEditPoints="1"/>
            </p:cNvSpPr>
            <p:nvPr/>
          </p:nvSpPr>
          <p:spPr bwMode="auto">
            <a:xfrm>
              <a:off x="9501188" y="11850688"/>
              <a:ext cx="238125" cy="263525"/>
            </a:xfrm>
            <a:custGeom>
              <a:avLst/>
              <a:gdLst>
                <a:gd name="T0" fmla="*/ 249 w 264"/>
                <a:gd name="T1" fmla="*/ 168 h 289"/>
                <a:gd name="T2" fmla="*/ 127 w 264"/>
                <a:gd name="T3" fmla="*/ 15 h 289"/>
                <a:gd name="T4" fmla="*/ 96 w 264"/>
                <a:gd name="T5" fmla="*/ 0 h 289"/>
                <a:gd name="T6" fmla="*/ 40 w 264"/>
                <a:gd name="T7" fmla="*/ 0 h 289"/>
                <a:gd name="T8" fmla="*/ 0 w 264"/>
                <a:gd name="T9" fmla="*/ 40 h 289"/>
                <a:gd name="T10" fmla="*/ 0 w 264"/>
                <a:gd name="T11" fmla="*/ 219 h 289"/>
                <a:gd name="T12" fmla="*/ 16 w 264"/>
                <a:gd name="T13" fmla="*/ 226 h 289"/>
                <a:gd name="T14" fmla="*/ 94 w 264"/>
                <a:gd name="T15" fmla="*/ 195 h 289"/>
                <a:gd name="T16" fmla="*/ 206 w 264"/>
                <a:gd name="T17" fmla="*/ 289 h 289"/>
                <a:gd name="T18" fmla="*/ 240 w 264"/>
                <a:gd name="T19" fmla="*/ 289 h 289"/>
                <a:gd name="T20" fmla="*/ 264 w 264"/>
                <a:gd name="T21" fmla="*/ 262 h 289"/>
                <a:gd name="T22" fmla="*/ 264 w 264"/>
                <a:gd name="T23" fmla="*/ 210 h 289"/>
                <a:gd name="T24" fmla="*/ 249 w 264"/>
                <a:gd name="T25" fmla="*/ 168 h 289"/>
                <a:gd name="T26" fmla="*/ 118 w 264"/>
                <a:gd name="T27" fmla="*/ 98 h 289"/>
                <a:gd name="T28" fmla="*/ 62 w 264"/>
                <a:gd name="T29" fmla="*/ 112 h 289"/>
                <a:gd name="T30" fmla="*/ 44 w 264"/>
                <a:gd name="T31" fmla="*/ 98 h 289"/>
                <a:gd name="T32" fmla="*/ 44 w 264"/>
                <a:gd name="T33" fmla="*/ 61 h 289"/>
                <a:gd name="T34" fmla="*/ 65 w 264"/>
                <a:gd name="T35" fmla="*/ 41 h 289"/>
                <a:gd name="T36" fmla="*/ 80 w 264"/>
                <a:gd name="T37" fmla="*/ 41 h 289"/>
                <a:gd name="T38" fmla="*/ 97 w 264"/>
                <a:gd name="T39" fmla="*/ 49 h 289"/>
                <a:gd name="T40" fmla="*/ 124 w 264"/>
                <a:gd name="T41" fmla="*/ 80 h 289"/>
                <a:gd name="T42" fmla="*/ 118 w 264"/>
                <a:gd name="T43" fmla="*/ 9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4" h="289">
                  <a:moveTo>
                    <a:pt x="249" y="168"/>
                  </a:moveTo>
                  <a:cubicBezTo>
                    <a:pt x="127" y="15"/>
                    <a:pt x="127" y="15"/>
                    <a:pt x="127" y="15"/>
                  </a:cubicBezTo>
                  <a:cubicBezTo>
                    <a:pt x="120" y="6"/>
                    <a:pt x="108" y="0"/>
                    <a:pt x="9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10" y="232"/>
                    <a:pt x="16" y="226"/>
                  </a:cubicBezTo>
                  <a:cubicBezTo>
                    <a:pt x="36" y="207"/>
                    <a:pt x="64" y="195"/>
                    <a:pt x="94" y="195"/>
                  </a:cubicBezTo>
                  <a:cubicBezTo>
                    <a:pt x="150" y="195"/>
                    <a:pt x="197" y="236"/>
                    <a:pt x="206" y="289"/>
                  </a:cubicBezTo>
                  <a:cubicBezTo>
                    <a:pt x="220" y="289"/>
                    <a:pt x="232" y="289"/>
                    <a:pt x="240" y="289"/>
                  </a:cubicBezTo>
                  <a:cubicBezTo>
                    <a:pt x="254" y="287"/>
                    <a:pt x="264" y="276"/>
                    <a:pt x="264" y="262"/>
                  </a:cubicBezTo>
                  <a:cubicBezTo>
                    <a:pt x="264" y="210"/>
                    <a:pt x="264" y="210"/>
                    <a:pt x="264" y="210"/>
                  </a:cubicBezTo>
                  <a:cubicBezTo>
                    <a:pt x="264" y="195"/>
                    <a:pt x="259" y="180"/>
                    <a:pt x="249" y="168"/>
                  </a:cubicBezTo>
                  <a:close/>
                  <a:moveTo>
                    <a:pt x="118" y="98"/>
                  </a:moveTo>
                  <a:cubicBezTo>
                    <a:pt x="62" y="112"/>
                    <a:pt x="62" y="112"/>
                    <a:pt x="62" y="112"/>
                  </a:cubicBezTo>
                  <a:cubicBezTo>
                    <a:pt x="53" y="114"/>
                    <a:pt x="44" y="112"/>
                    <a:pt x="44" y="98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44"/>
                    <a:pt x="48" y="41"/>
                    <a:pt x="65" y="41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6" y="41"/>
                    <a:pt x="93" y="44"/>
                    <a:pt x="97" y="49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30" y="86"/>
                    <a:pt x="126" y="96"/>
                    <a:pt x="118" y="98"/>
                  </a:cubicBezTo>
                  <a:close/>
                </a:path>
              </a:pathLst>
            </a:custGeom>
            <a:grpFill/>
            <a:ln w="28575">
              <a:solidFill>
                <a:srgbClr val="004D9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Oval 11"/>
            <p:cNvSpPr>
              <a:spLocks noChangeArrowheads="1"/>
            </p:cNvSpPr>
            <p:nvPr/>
          </p:nvSpPr>
          <p:spPr bwMode="auto">
            <a:xfrm>
              <a:off x="9090026" y="12057063"/>
              <a:ext cx="142875" cy="144463"/>
            </a:xfrm>
            <a:prstGeom prst="ellipse">
              <a:avLst/>
            </a:prstGeom>
            <a:grpFill/>
            <a:ln w="28575">
              <a:solidFill>
                <a:srgbClr val="004D9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Oval 12"/>
            <p:cNvSpPr>
              <a:spLocks noChangeArrowheads="1"/>
            </p:cNvSpPr>
            <p:nvPr/>
          </p:nvSpPr>
          <p:spPr bwMode="auto">
            <a:xfrm>
              <a:off x="9512301" y="12058650"/>
              <a:ext cx="144463" cy="144463"/>
            </a:xfrm>
            <a:prstGeom prst="ellipse">
              <a:avLst/>
            </a:prstGeom>
            <a:grpFill/>
            <a:ln w="28575">
              <a:solidFill>
                <a:srgbClr val="004D9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Freeform 13"/>
            <p:cNvSpPr>
              <a:spLocks/>
            </p:cNvSpPr>
            <p:nvPr/>
          </p:nvSpPr>
          <p:spPr bwMode="auto">
            <a:xfrm>
              <a:off x="9017001" y="11750675"/>
              <a:ext cx="442913" cy="361950"/>
            </a:xfrm>
            <a:custGeom>
              <a:avLst/>
              <a:gdLst>
                <a:gd name="T0" fmla="*/ 452 w 492"/>
                <a:gd name="T1" fmla="*/ 0 h 398"/>
                <a:gd name="T2" fmla="*/ 40 w 492"/>
                <a:gd name="T3" fmla="*/ 0 h 398"/>
                <a:gd name="T4" fmla="*/ 0 w 492"/>
                <a:gd name="T5" fmla="*/ 40 h 398"/>
                <a:gd name="T6" fmla="*/ 0 w 492"/>
                <a:gd name="T7" fmla="*/ 375 h 398"/>
                <a:gd name="T8" fmla="*/ 23 w 492"/>
                <a:gd name="T9" fmla="*/ 398 h 398"/>
                <a:gd name="T10" fmla="*/ 45 w 492"/>
                <a:gd name="T11" fmla="*/ 382 h 398"/>
                <a:gd name="T12" fmla="*/ 160 w 492"/>
                <a:gd name="T13" fmla="*/ 296 h 398"/>
                <a:gd name="T14" fmla="*/ 275 w 492"/>
                <a:gd name="T15" fmla="*/ 382 h 398"/>
                <a:gd name="T16" fmla="*/ 297 w 492"/>
                <a:gd name="T17" fmla="*/ 398 h 398"/>
                <a:gd name="T18" fmla="*/ 452 w 492"/>
                <a:gd name="T19" fmla="*/ 398 h 398"/>
                <a:gd name="T20" fmla="*/ 492 w 492"/>
                <a:gd name="T21" fmla="*/ 358 h 398"/>
                <a:gd name="T22" fmla="*/ 492 w 492"/>
                <a:gd name="T23" fmla="*/ 40 h 398"/>
                <a:gd name="T24" fmla="*/ 452 w 492"/>
                <a:gd name="T25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2" h="398">
                  <a:moveTo>
                    <a:pt x="452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388"/>
                    <a:pt x="10" y="398"/>
                    <a:pt x="23" y="398"/>
                  </a:cubicBezTo>
                  <a:cubicBezTo>
                    <a:pt x="33" y="398"/>
                    <a:pt x="42" y="392"/>
                    <a:pt x="45" y="382"/>
                  </a:cubicBezTo>
                  <a:cubicBezTo>
                    <a:pt x="60" y="332"/>
                    <a:pt x="106" y="296"/>
                    <a:pt x="160" y="296"/>
                  </a:cubicBezTo>
                  <a:cubicBezTo>
                    <a:pt x="214" y="296"/>
                    <a:pt x="260" y="332"/>
                    <a:pt x="275" y="382"/>
                  </a:cubicBezTo>
                  <a:cubicBezTo>
                    <a:pt x="278" y="392"/>
                    <a:pt x="287" y="398"/>
                    <a:pt x="297" y="398"/>
                  </a:cubicBezTo>
                  <a:cubicBezTo>
                    <a:pt x="452" y="398"/>
                    <a:pt x="452" y="398"/>
                    <a:pt x="452" y="398"/>
                  </a:cubicBezTo>
                  <a:cubicBezTo>
                    <a:pt x="474" y="398"/>
                    <a:pt x="492" y="380"/>
                    <a:pt x="492" y="358"/>
                  </a:cubicBezTo>
                  <a:cubicBezTo>
                    <a:pt x="492" y="40"/>
                    <a:pt x="492" y="40"/>
                    <a:pt x="492" y="40"/>
                  </a:cubicBezTo>
                  <a:cubicBezTo>
                    <a:pt x="492" y="18"/>
                    <a:pt x="474" y="0"/>
                    <a:pt x="452" y="0"/>
                  </a:cubicBezTo>
                  <a:close/>
                </a:path>
              </a:pathLst>
            </a:custGeom>
            <a:grpFill/>
            <a:ln w="28575">
              <a:solidFill>
                <a:srgbClr val="004D9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E71A60FA-A234-47A4-A559-A5DF6F3FFD0F}"/>
              </a:ext>
            </a:extLst>
          </p:cNvPr>
          <p:cNvSpPr txBox="1"/>
          <p:nvPr/>
        </p:nvSpPr>
        <p:spPr>
          <a:xfrm flipH="1">
            <a:off x="17989420" y="5626206"/>
            <a:ext cx="4982547" cy="19236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ea typeface="Lato Medium" panose="020F0502020204030203" pitchFamily="34" charset="0"/>
                <a:cs typeface="Poppins Medium" panose="00000600000000000000" pitchFamily="2" charset="0"/>
              </a:rPr>
              <a:t>Стоимость предмета лизинга не ограничена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ea typeface="Lato Medium" panose="020F0502020204030203" pitchFamily="34" charset="0"/>
                <a:cs typeface="Poppins Medium" panose="00000600000000000000" pitchFamily="2" charset="0"/>
              </a:rPr>
              <a:t>Срок лизинга от 12 месяцев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ea typeface="Lato Medium" panose="020F0502020204030203" pitchFamily="34" charset="0"/>
                <a:cs typeface="Poppins Medium" panose="00000600000000000000" pitchFamily="2" charset="0"/>
              </a:rPr>
              <a:t>Равномерный график лизинговых платежей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ea typeface="Lato Medium" panose="020F0502020204030203" pitchFamily="34" charset="0"/>
                <a:cs typeface="Poppins Medium" panose="00000600000000000000" pitchFamily="2" charset="0"/>
              </a:rPr>
              <a:t>Минимальный пакет документов</a:t>
            </a:r>
          </a:p>
        </p:txBody>
      </p:sp>
      <p:cxnSp>
        <p:nvCxnSpPr>
          <p:cNvPr id="33" name="Straight Connector 19">
            <a:extLst>
              <a:ext uri="{FF2B5EF4-FFF2-40B4-BE49-F238E27FC236}">
                <a16:creationId xmlns:a16="http://schemas.microsoft.com/office/drawing/2014/main" id="{525C1A4C-B96A-463F-905B-2EA2E7922B16}"/>
              </a:ext>
            </a:extLst>
          </p:cNvPr>
          <p:cNvCxnSpPr/>
          <p:nvPr/>
        </p:nvCxnSpPr>
        <p:spPr>
          <a:xfrm>
            <a:off x="11328571" y="8178062"/>
            <a:ext cx="11382139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8C7158B-E908-4F2A-ADD5-31B85469BA15}"/>
              </a:ext>
            </a:extLst>
          </p:cNvPr>
          <p:cNvGrpSpPr/>
          <p:nvPr/>
        </p:nvGrpSpPr>
        <p:grpSpPr>
          <a:xfrm>
            <a:off x="0" y="12058096"/>
            <a:ext cx="559837" cy="1657904"/>
            <a:chOff x="0" y="12058096"/>
            <a:chExt cx="559837" cy="1657904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B12E82F2-8E85-4C51-BD05-3D3F4B49ED2A}"/>
                </a:ext>
              </a:extLst>
            </p:cNvPr>
            <p:cNvSpPr/>
            <p:nvPr/>
          </p:nvSpPr>
          <p:spPr>
            <a:xfrm>
              <a:off x="0" y="12887048"/>
              <a:ext cx="559837" cy="828952"/>
            </a:xfrm>
            <a:prstGeom prst="rect">
              <a:avLst/>
            </a:prstGeom>
            <a:solidFill>
              <a:srgbClr val="004D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915B20C7-9559-4368-A63F-3374CE392AE4}"/>
                </a:ext>
              </a:extLst>
            </p:cNvPr>
            <p:cNvSpPr/>
            <p:nvPr/>
          </p:nvSpPr>
          <p:spPr>
            <a:xfrm>
              <a:off x="0" y="12058096"/>
              <a:ext cx="559837" cy="828952"/>
            </a:xfrm>
            <a:prstGeom prst="rect">
              <a:avLst/>
            </a:prstGeom>
            <a:solidFill>
              <a:srgbClr val="94C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ACE83BA-350E-4EE4-B3F2-A88934D5BB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2" y="11718915"/>
            <a:ext cx="3412043" cy="151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14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742610" cy="13716000"/>
          </a:xfrm>
        </p:spPr>
      </p:pic>
      <p:sp>
        <p:nvSpPr>
          <p:cNvPr id="22" name="Прямоугольник 21"/>
          <p:cNvSpPr/>
          <p:nvPr/>
        </p:nvSpPr>
        <p:spPr>
          <a:xfrm>
            <a:off x="0" y="0"/>
            <a:ext cx="3763642" cy="13716000"/>
          </a:xfrm>
          <a:prstGeom prst="rect">
            <a:avLst/>
          </a:prstGeom>
          <a:gradFill flip="none" rotWithShape="1">
            <a:gsLst>
              <a:gs pos="0">
                <a:srgbClr val="004D9E">
                  <a:alpha val="50000"/>
                </a:srgbClr>
              </a:gs>
              <a:gs pos="50000">
                <a:srgbClr val="004D9E">
                  <a:alpha val="20000"/>
                </a:srgbClr>
              </a:gs>
              <a:gs pos="100000">
                <a:srgbClr val="004D9E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1EFF73-214F-4982-81CD-A2E15DBDC4DD}"/>
              </a:ext>
            </a:extLst>
          </p:cNvPr>
          <p:cNvSpPr/>
          <p:nvPr/>
        </p:nvSpPr>
        <p:spPr>
          <a:xfrm>
            <a:off x="9742610" y="1063691"/>
            <a:ext cx="11031414" cy="2530836"/>
          </a:xfrm>
          <a:prstGeom prst="rect">
            <a:avLst/>
          </a:prstGeom>
          <a:solidFill>
            <a:schemeClr val="tx2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281C87-7803-40E9-849E-A69A560CE76F}"/>
              </a:ext>
            </a:extLst>
          </p:cNvPr>
          <p:cNvSpPr txBox="1"/>
          <p:nvPr/>
        </p:nvSpPr>
        <p:spPr>
          <a:xfrm>
            <a:off x="11328572" y="1560349"/>
            <a:ext cx="9742610" cy="18044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7000"/>
              </a:lnSpc>
            </a:pPr>
            <a:r>
              <a:rPr lang="ru-RU" sz="8000" b="1" dirty="0"/>
              <a:t>«Лизинговые проекты»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D27B64-417A-419C-9CFC-F187DA95DEA5}"/>
              </a:ext>
            </a:extLst>
          </p:cNvPr>
          <p:cNvSpPr/>
          <p:nvPr/>
        </p:nvSpPr>
        <p:spPr>
          <a:xfrm>
            <a:off x="6049841" y="1063692"/>
            <a:ext cx="3692771" cy="25308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66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16FF3BD-5CCA-47A0-90AB-5EA91E5EDB7C}"/>
              </a:ext>
            </a:extLst>
          </p:cNvPr>
          <p:cNvSpPr txBox="1"/>
          <p:nvPr/>
        </p:nvSpPr>
        <p:spPr>
          <a:xfrm>
            <a:off x="11328573" y="8797442"/>
            <a:ext cx="7399013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500" b="1" dirty="0">
                <a:solidFill>
                  <a:srgbClr val="004D9E"/>
                </a:solidFill>
              </a:rPr>
              <a:t>Основные условия федеральной программы: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1A60FA-A234-47A4-A559-A5DF6F3FFD0F}"/>
              </a:ext>
            </a:extLst>
          </p:cNvPr>
          <p:cNvSpPr txBox="1"/>
          <p:nvPr/>
        </p:nvSpPr>
        <p:spPr>
          <a:xfrm flipH="1">
            <a:off x="11328567" y="9422158"/>
            <a:ext cx="10666908" cy="2564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ea typeface="Lato Medium" panose="020F0502020204030203" pitchFamily="34" charset="0"/>
                <a:cs typeface="Poppins Medium" panose="00000600000000000000" pitchFamily="2" charset="0"/>
              </a:rPr>
              <a:t>Фонд развития промышленности предоставляет производственным компаниям займы в размере от 5 до 500 млн рублей по ставке 1% годовых. 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ea typeface="Lato Medium" panose="020F0502020204030203" pitchFamily="34" charset="0"/>
                <a:cs typeface="Poppins Medium" panose="00000600000000000000" pitchFamily="2" charset="0"/>
              </a:rPr>
              <a:t>Заемные средства должны быть направлены на финансирование от 10% до 90% размера аванса по заключаемому договору лизинга. 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ea typeface="Lato Medium" panose="020F0502020204030203" pitchFamily="34" charset="0"/>
                <a:cs typeface="Poppins Medium" panose="00000600000000000000" pitchFamily="2" charset="0"/>
              </a:rPr>
              <a:t>Общая стоимость лизингового проекта должна составлять не менее 40 млн рублей.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ea typeface="Lato Medium" panose="020F0502020204030203" pitchFamily="34" charset="0"/>
                <a:cs typeface="Poppins Medium" panose="00000600000000000000" pitchFamily="2" charset="0"/>
              </a:rPr>
              <a:t>Заём может быть выдан Фондом на срок до 5 лет. 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ea typeface="Lato Medium" panose="020F0502020204030203" pitchFamily="34" charset="0"/>
                <a:cs typeface="Poppins Medium" panose="00000600000000000000" pitchFamily="2" charset="0"/>
              </a:rPr>
              <a:t>Финансирование остатка стоимости приобретаемого оборудования осуществляется лизинговой компанией.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1A60FA-A234-47A4-A559-A5DF6F3FFD0F}"/>
              </a:ext>
            </a:extLst>
          </p:cNvPr>
          <p:cNvSpPr txBox="1"/>
          <p:nvPr/>
        </p:nvSpPr>
        <p:spPr>
          <a:xfrm flipH="1">
            <a:off x="11328570" y="4579972"/>
            <a:ext cx="9445454" cy="9618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«Балтийский лизинг» вошел в число аккредитованных лизинговых компаний, участвующих в реализации программы «Лизинговые проекты» Фонда развития промышленности. 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23964" y="5731894"/>
            <a:ext cx="3829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71A60FA-A234-47A4-A559-A5DF6F3FFD0F}"/>
              </a:ext>
            </a:extLst>
          </p:cNvPr>
          <p:cNvSpPr txBox="1"/>
          <p:nvPr/>
        </p:nvSpPr>
        <p:spPr>
          <a:xfrm flipH="1">
            <a:off x="11328570" y="6624633"/>
            <a:ext cx="9445454" cy="12824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Проект направлен на обеспечение возможности технологического перевооружения производственной базы промышленных предприятий через приобретение в лизинг оборудования российского производства на специальных условиях финансирования части авансового платежа. 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7171468" y="1871465"/>
            <a:ext cx="1449515" cy="915288"/>
            <a:chOff x="11355388" y="11799888"/>
            <a:chExt cx="615950" cy="388938"/>
          </a:xfrm>
          <a:noFill/>
        </p:grpSpPr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11355388" y="12022138"/>
              <a:ext cx="615950" cy="166688"/>
            </a:xfrm>
            <a:custGeom>
              <a:avLst/>
              <a:gdLst>
                <a:gd name="T0" fmla="*/ 676 w 684"/>
                <a:gd name="T1" fmla="*/ 0 h 184"/>
                <a:gd name="T2" fmla="*/ 548 w 684"/>
                <a:gd name="T3" fmla="*/ 0 h 184"/>
                <a:gd name="T4" fmla="*/ 8 w 684"/>
                <a:gd name="T5" fmla="*/ 0 h 184"/>
                <a:gd name="T6" fmla="*/ 0 w 684"/>
                <a:gd name="T7" fmla="*/ 8 h 184"/>
                <a:gd name="T8" fmla="*/ 0 w 684"/>
                <a:gd name="T9" fmla="*/ 24 h 184"/>
                <a:gd name="T10" fmla="*/ 0 w 684"/>
                <a:gd name="T11" fmla="*/ 72 h 184"/>
                <a:gd name="T12" fmla="*/ 0 w 684"/>
                <a:gd name="T13" fmla="*/ 144 h 184"/>
                <a:gd name="T14" fmla="*/ 40 w 684"/>
                <a:gd name="T15" fmla="*/ 184 h 184"/>
                <a:gd name="T16" fmla="*/ 284 w 684"/>
                <a:gd name="T17" fmla="*/ 184 h 184"/>
                <a:gd name="T18" fmla="*/ 324 w 684"/>
                <a:gd name="T19" fmla="*/ 144 h 184"/>
                <a:gd name="T20" fmla="*/ 324 w 684"/>
                <a:gd name="T21" fmla="*/ 72 h 184"/>
                <a:gd name="T22" fmla="*/ 548 w 684"/>
                <a:gd name="T23" fmla="*/ 72 h 184"/>
                <a:gd name="T24" fmla="*/ 548 w 684"/>
                <a:gd name="T25" fmla="*/ 144 h 184"/>
                <a:gd name="T26" fmla="*/ 588 w 684"/>
                <a:gd name="T27" fmla="*/ 184 h 184"/>
                <a:gd name="T28" fmla="*/ 644 w 684"/>
                <a:gd name="T29" fmla="*/ 184 h 184"/>
                <a:gd name="T30" fmla="*/ 684 w 684"/>
                <a:gd name="T31" fmla="*/ 144 h 184"/>
                <a:gd name="T32" fmla="*/ 684 w 684"/>
                <a:gd name="T33" fmla="*/ 72 h 184"/>
                <a:gd name="T34" fmla="*/ 684 w 684"/>
                <a:gd name="T35" fmla="*/ 8 h 184"/>
                <a:gd name="T36" fmla="*/ 676 w 684"/>
                <a:gd name="T3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4" h="184">
                  <a:moveTo>
                    <a:pt x="676" y="0"/>
                  </a:moveTo>
                  <a:cubicBezTo>
                    <a:pt x="548" y="0"/>
                    <a:pt x="548" y="0"/>
                    <a:pt x="54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66"/>
                    <a:pt x="18" y="184"/>
                    <a:pt x="40" y="184"/>
                  </a:cubicBezTo>
                  <a:cubicBezTo>
                    <a:pt x="284" y="184"/>
                    <a:pt x="284" y="184"/>
                    <a:pt x="284" y="184"/>
                  </a:cubicBezTo>
                  <a:cubicBezTo>
                    <a:pt x="306" y="184"/>
                    <a:pt x="324" y="166"/>
                    <a:pt x="324" y="144"/>
                  </a:cubicBezTo>
                  <a:cubicBezTo>
                    <a:pt x="324" y="72"/>
                    <a:pt x="324" y="72"/>
                    <a:pt x="324" y="72"/>
                  </a:cubicBezTo>
                  <a:cubicBezTo>
                    <a:pt x="548" y="72"/>
                    <a:pt x="548" y="72"/>
                    <a:pt x="548" y="72"/>
                  </a:cubicBezTo>
                  <a:cubicBezTo>
                    <a:pt x="548" y="144"/>
                    <a:pt x="548" y="144"/>
                    <a:pt x="548" y="144"/>
                  </a:cubicBezTo>
                  <a:cubicBezTo>
                    <a:pt x="548" y="166"/>
                    <a:pt x="566" y="184"/>
                    <a:pt x="588" y="184"/>
                  </a:cubicBezTo>
                  <a:cubicBezTo>
                    <a:pt x="644" y="184"/>
                    <a:pt x="644" y="184"/>
                    <a:pt x="644" y="184"/>
                  </a:cubicBezTo>
                  <a:cubicBezTo>
                    <a:pt x="666" y="184"/>
                    <a:pt x="684" y="166"/>
                    <a:pt x="684" y="144"/>
                  </a:cubicBezTo>
                  <a:cubicBezTo>
                    <a:pt x="684" y="72"/>
                    <a:pt x="684" y="72"/>
                    <a:pt x="684" y="72"/>
                  </a:cubicBezTo>
                  <a:cubicBezTo>
                    <a:pt x="684" y="8"/>
                    <a:pt x="684" y="8"/>
                    <a:pt x="684" y="8"/>
                  </a:cubicBezTo>
                  <a:cubicBezTo>
                    <a:pt x="684" y="4"/>
                    <a:pt x="680" y="0"/>
                    <a:pt x="676" y="0"/>
                  </a:cubicBezTo>
                  <a:close/>
                </a:path>
              </a:pathLst>
            </a:custGeom>
            <a:grpFill/>
            <a:ln w="28575">
              <a:solidFill>
                <a:srgbClr val="004D9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11355388" y="11799888"/>
              <a:ext cx="615950" cy="188913"/>
            </a:xfrm>
            <a:custGeom>
              <a:avLst/>
              <a:gdLst>
                <a:gd name="T0" fmla="*/ 644 w 684"/>
                <a:gd name="T1" fmla="*/ 88 h 208"/>
                <a:gd name="T2" fmla="*/ 684 w 684"/>
                <a:gd name="T3" fmla="*/ 48 h 208"/>
                <a:gd name="T4" fmla="*/ 684 w 684"/>
                <a:gd name="T5" fmla="*/ 40 h 208"/>
                <a:gd name="T6" fmla="*/ 644 w 684"/>
                <a:gd name="T7" fmla="*/ 0 h 208"/>
                <a:gd name="T8" fmla="*/ 477 w 684"/>
                <a:gd name="T9" fmla="*/ 0 h 208"/>
                <a:gd name="T10" fmla="*/ 445 w 684"/>
                <a:gd name="T11" fmla="*/ 9 h 208"/>
                <a:gd name="T12" fmla="*/ 410 w 684"/>
                <a:gd name="T13" fmla="*/ 30 h 208"/>
                <a:gd name="T14" fmla="*/ 410 w 684"/>
                <a:gd name="T15" fmla="*/ 58 h 208"/>
                <a:gd name="T16" fmla="*/ 445 w 684"/>
                <a:gd name="T17" fmla="*/ 79 h 208"/>
                <a:gd name="T18" fmla="*/ 477 w 684"/>
                <a:gd name="T19" fmla="*/ 88 h 208"/>
                <a:gd name="T20" fmla="*/ 504 w 684"/>
                <a:gd name="T21" fmla="*/ 88 h 208"/>
                <a:gd name="T22" fmla="*/ 504 w 684"/>
                <a:gd name="T23" fmla="*/ 140 h 208"/>
                <a:gd name="T24" fmla="*/ 300 w 684"/>
                <a:gd name="T25" fmla="*/ 140 h 208"/>
                <a:gd name="T26" fmla="*/ 300 w 684"/>
                <a:gd name="T27" fmla="*/ 65 h 208"/>
                <a:gd name="T28" fmla="*/ 282 w 684"/>
                <a:gd name="T29" fmla="*/ 44 h 208"/>
                <a:gd name="T30" fmla="*/ 260 w 684"/>
                <a:gd name="T31" fmla="*/ 64 h 208"/>
                <a:gd name="T32" fmla="*/ 260 w 684"/>
                <a:gd name="T33" fmla="*/ 140 h 208"/>
                <a:gd name="T34" fmla="*/ 210 w 684"/>
                <a:gd name="T35" fmla="*/ 140 h 208"/>
                <a:gd name="T36" fmla="*/ 210 w 684"/>
                <a:gd name="T37" fmla="*/ 40 h 208"/>
                <a:gd name="T38" fmla="*/ 170 w 684"/>
                <a:gd name="T39" fmla="*/ 0 h 208"/>
                <a:gd name="T40" fmla="*/ 40 w 684"/>
                <a:gd name="T41" fmla="*/ 0 h 208"/>
                <a:gd name="T42" fmla="*/ 0 w 684"/>
                <a:gd name="T43" fmla="*/ 40 h 208"/>
                <a:gd name="T44" fmla="*/ 0 w 684"/>
                <a:gd name="T45" fmla="*/ 140 h 208"/>
                <a:gd name="T46" fmla="*/ 0 w 684"/>
                <a:gd name="T47" fmla="*/ 200 h 208"/>
                <a:gd name="T48" fmla="*/ 8 w 684"/>
                <a:gd name="T49" fmla="*/ 208 h 208"/>
                <a:gd name="T50" fmla="*/ 210 w 684"/>
                <a:gd name="T51" fmla="*/ 208 h 208"/>
                <a:gd name="T52" fmla="*/ 504 w 684"/>
                <a:gd name="T53" fmla="*/ 208 h 208"/>
                <a:gd name="T54" fmla="*/ 640 w 684"/>
                <a:gd name="T55" fmla="*/ 208 h 208"/>
                <a:gd name="T56" fmla="*/ 676 w 684"/>
                <a:gd name="T57" fmla="*/ 208 h 208"/>
                <a:gd name="T58" fmla="*/ 684 w 684"/>
                <a:gd name="T59" fmla="*/ 200 h 208"/>
                <a:gd name="T60" fmla="*/ 684 w 684"/>
                <a:gd name="T61" fmla="*/ 160 h 208"/>
                <a:gd name="T62" fmla="*/ 664 w 684"/>
                <a:gd name="T63" fmla="*/ 140 h 208"/>
                <a:gd name="T64" fmla="*/ 640 w 684"/>
                <a:gd name="T65" fmla="*/ 140 h 208"/>
                <a:gd name="T66" fmla="*/ 640 w 684"/>
                <a:gd name="T67" fmla="*/ 88 h 208"/>
                <a:gd name="T68" fmla="*/ 644 w 684"/>
                <a:gd name="T69" fmla="*/ 8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84" h="208">
                  <a:moveTo>
                    <a:pt x="644" y="88"/>
                  </a:moveTo>
                  <a:cubicBezTo>
                    <a:pt x="666" y="88"/>
                    <a:pt x="684" y="70"/>
                    <a:pt x="684" y="48"/>
                  </a:cubicBezTo>
                  <a:cubicBezTo>
                    <a:pt x="684" y="40"/>
                    <a:pt x="684" y="40"/>
                    <a:pt x="684" y="40"/>
                  </a:cubicBezTo>
                  <a:cubicBezTo>
                    <a:pt x="684" y="18"/>
                    <a:pt x="666" y="0"/>
                    <a:pt x="644" y="0"/>
                  </a:cubicBezTo>
                  <a:cubicBezTo>
                    <a:pt x="477" y="0"/>
                    <a:pt x="477" y="0"/>
                    <a:pt x="477" y="0"/>
                  </a:cubicBezTo>
                  <a:cubicBezTo>
                    <a:pt x="466" y="0"/>
                    <a:pt x="455" y="3"/>
                    <a:pt x="445" y="9"/>
                  </a:cubicBezTo>
                  <a:cubicBezTo>
                    <a:pt x="410" y="30"/>
                    <a:pt x="410" y="30"/>
                    <a:pt x="410" y="30"/>
                  </a:cubicBezTo>
                  <a:cubicBezTo>
                    <a:pt x="400" y="37"/>
                    <a:pt x="400" y="51"/>
                    <a:pt x="410" y="58"/>
                  </a:cubicBezTo>
                  <a:cubicBezTo>
                    <a:pt x="445" y="79"/>
                    <a:pt x="445" y="79"/>
                    <a:pt x="445" y="79"/>
                  </a:cubicBezTo>
                  <a:cubicBezTo>
                    <a:pt x="455" y="85"/>
                    <a:pt x="466" y="88"/>
                    <a:pt x="477" y="88"/>
                  </a:cubicBezTo>
                  <a:cubicBezTo>
                    <a:pt x="504" y="88"/>
                    <a:pt x="504" y="88"/>
                    <a:pt x="504" y="88"/>
                  </a:cubicBezTo>
                  <a:cubicBezTo>
                    <a:pt x="504" y="140"/>
                    <a:pt x="504" y="140"/>
                    <a:pt x="504" y="140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65"/>
                    <a:pt x="300" y="65"/>
                    <a:pt x="300" y="65"/>
                  </a:cubicBezTo>
                  <a:cubicBezTo>
                    <a:pt x="300" y="54"/>
                    <a:pt x="292" y="45"/>
                    <a:pt x="282" y="44"/>
                  </a:cubicBezTo>
                  <a:cubicBezTo>
                    <a:pt x="270" y="43"/>
                    <a:pt x="260" y="52"/>
                    <a:pt x="260" y="64"/>
                  </a:cubicBezTo>
                  <a:cubicBezTo>
                    <a:pt x="260" y="140"/>
                    <a:pt x="260" y="140"/>
                    <a:pt x="260" y="140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10" y="40"/>
                    <a:pt x="210" y="40"/>
                    <a:pt x="210" y="40"/>
                  </a:cubicBezTo>
                  <a:cubicBezTo>
                    <a:pt x="210" y="18"/>
                    <a:pt x="192" y="0"/>
                    <a:pt x="17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04"/>
                    <a:pt x="3" y="208"/>
                    <a:pt x="8" y="208"/>
                  </a:cubicBezTo>
                  <a:cubicBezTo>
                    <a:pt x="210" y="208"/>
                    <a:pt x="210" y="208"/>
                    <a:pt x="210" y="208"/>
                  </a:cubicBezTo>
                  <a:cubicBezTo>
                    <a:pt x="504" y="208"/>
                    <a:pt x="504" y="208"/>
                    <a:pt x="504" y="208"/>
                  </a:cubicBezTo>
                  <a:cubicBezTo>
                    <a:pt x="640" y="208"/>
                    <a:pt x="640" y="208"/>
                    <a:pt x="640" y="208"/>
                  </a:cubicBezTo>
                  <a:cubicBezTo>
                    <a:pt x="676" y="208"/>
                    <a:pt x="676" y="208"/>
                    <a:pt x="676" y="208"/>
                  </a:cubicBezTo>
                  <a:cubicBezTo>
                    <a:pt x="680" y="208"/>
                    <a:pt x="684" y="204"/>
                    <a:pt x="684" y="200"/>
                  </a:cubicBezTo>
                  <a:cubicBezTo>
                    <a:pt x="684" y="160"/>
                    <a:pt x="684" y="160"/>
                    <a:pt x="684" y="160"/>
                  </a:cubicBezTo>
                  <a:cubicBezTo>
                    <a:pt x="684" y="149"/>
                    <a:pt x="675" y="140"/>
                    <a:pt x="664" y="140"/>
                  </a:cubicBezTo>
                  <a:cubicBezTo>
                    <a:pt x="640" y="140"/>
                    <a:pt x="640" y="140"/>
                    <a:pt x="640" y="140"/>
                  </a:cubicBezTo>
                  <a:cubicBezTo>
                    <a:pt x="640" y="88"/>
                    <a:pt x="640" y="88"/>
                    <a:pt x="640" y="88"/>
                  </a:cubicBezTo>
                  <a:lnTo>
                    <a:pt x="644" y="88"/>
                  </a:lnTo>
                  <a:close/>
                </a:path>
              </a:pathLst>
            </a:custGeom>
            <a:grpFill/>
            <a:ln w="28575">
              <a:solidFill>
                <a:srgbClr val="004D9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26" name="Straight Connector 19">
            <a:extLst>
              <a:ext uri="{FF2B5EF4-FFF2-40B4-BE49-F238E27FC236}">
                <a16:creationId xmlns:a16="http://schemas.microsoft.com/office/drawing/2014/main" id="{525C1A4C-B96A-463F-905B-2EA2E7922B16}"/>
              </a:ext>
            </a:extLst>
          </p:cNvPr>
          <p:cNvCxnSpPr/>
          <p:nvPr/>
        </p:nvCxnSpPr>
        <p:spPr>
          <a:xfrm>
            <a:off x="11328571" y="8178062"/>
            <a:ext cx="11382139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F19B955-1561-40E7-B637-DFBCD12FDD00}"/>
              </a:ext>
            </a:extLst>
          </p:cNvPr>
          <p:cNvSpPr txBox="1"/>
          <p:nvPr/>
        </p:nvSpPr>
        <p:spPr>
          <a:xfrm flipH="1">
            <a:off x="11328566" y="12155651"/>
            <a:ext cx="11382139" cy="6412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500" b="1" dirty="0">
                <a:solidFill>
                  <a:srgbClr val="004D9E"/>
                </a:solidFill>
              </a:rPr>
              <a:t>«Балтийский лизинг» входит в реестр уполномоченных лизинговых организаций в региональных ФРП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6B065B15-2253-46A3-8B05-8AA55D541FD0}"/>
              </a:ext>
            </a:extLst>
          </p:cNvPr>
          <p:cNvGrpSpPr/>
          <p:nvPr/>
        </p:nvGrpSpPr>
        <p:grpSpPr>
          <a:xfrm>
            <a:off x="0" y="12058096"/>
            <a:ext cx="559837" cy="1657904"/>
            <a:chOff x="0" y="12058096"/>
            <a:chExt cx="559837" cy="1657904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A69E55C5-450F-4E5E-A34B-6142477B7B35}"/>
                </a:ext>
              </a:extLst>
            </p:cNvPr>
            <p:cNvSpPr/>
            <p:nvPr/>
          </p:nvSpPr>
          <p:spPr>
            <a:xfrm>
              <a:off x="0" y="12887048"/>
              <a:ext cx="559837" cy="828952"/>
            </a:xfrm>
            <a:prstGeom prst="rect">
              <a:avLst/>
            </a:prstGeom>
            <a:solidFill>
              <a:srgbClr val="004D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FC9D40CE-CB84-47FB-91DD-589ABDD00EDC}"/>
                </a:ext>
              </a:extLst>
            </p:cNvPr>
            <p:cNvSpPr/>
            <p:nvPr/>
          </p:nvSpPr>
          <p:spPr>
            <a:xfrm>
              <a:off x="0" y="12058096"/>
              <a:ext cx="559837" cy="828952"/>
            </a:xfrm>
            <a:prstGeom prst="rect">
              <a:avLst/>
            </a:prstGeom>
            <a:solidFill>
              <a:srgbClr val="94C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3A45DA-5681-44B2-894D-1E295EBBB2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2" y="11718915"/>
            <a:ext cx="3412043" cy="151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27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742610" cy="13716000"/>
          </a:xfrm>
        </p:spPr>
      </p:pic>
      <p:sp>
        <p:nvSpPr>
          <p:cNvPr id="44" name="Прямоугольник 43"/>
          <p:cNvSpPr/>
          <p:nvPr/>
        </p:nvSpPr>
        <p:spPr>
          <a:xfrm>
            <a:off x="0" y="0"/>
            <a:ext cx="3763642" cy="13716000"/>
          </a:xfrm>
          <a:prstGeom prst="rect">
            <a:avLst/>
          </a:prstGeom>
          <a:gradFill flip="none" rotWithShape="1">
            <a:gsLst>
              <a:gs pos="0">
                <a:srgbClr val="004D9E">
                  <a:alpha val="50000"/>
                </a:srgbClr>
              </a:gs>
              <a:gs pos="51000">
                <a:srgbClr val="004D9E">
                  <a:alpha val="20000"/>
                </a:srgbClr>
              </a:gs>
              <a:gs pos="100000">
                <a:srgbClr val="004D9E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1EFF73-214F-4982-81CD-A2E15DBDC4DD}"/>
              </a:ext>
            </a:extLst>
          </p:cNvPr>
          <p:cNvSpPr/>
          <p:nvPr/>
        </p:nvSpPr>
        <p:spPr>
          <a:xfrm>
            <a:off x="9742610" y="1063691"/>
            <a:ext cx="11031414" cy="2530836"/>
          </a:xfrm>
          <a:prstGeom prst="rect">
            <a:avLst/>
          </a:prstGeom>
          <a:solidFill>
            <a:schemeClr val="tx2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281C87-7803-40E9-849E-A69A560CE76F}"/>
              </a:ext>
            </a:extLst>
          </p:cNvPr>
          <p:cNvSpPr txBox="1"/>
          <p:nvPr/>
        </p:nvSpPr>
        <p:spPr>
          <a:xfrm>
            <a:off x="11328572" y="1560349"/>
            <a:ext cx="9742610" cy="18044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7000"/>
              </a:lnSpc>
            </a:pPr>
            <a:r>
              <a:rPr lang="ru-RU" sz="8000" b="1" dirty="0"/>
              <a:t>Лизинг</a:t>
            </a:r>
          </a:p>
          <a:p>
            <a:pPr>
              <a:lnSpc>
                <a:spcPts val="7000"/>
              </a:lnSpc>
            </a:pPr>
            <a:r>
              <a:rPr lang="ru-RU" sz="8000" b="1" dirty="0">
                <a:solidFill>
                  <a:srgbClr val="004D9E"/>
                </a:solidFill>
              </a:rPr>
              <a:t>б/у техники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D27B64-417A-419C-9CFC-F187DA95DEA5}"/>
              </a:ext>
            </a:extLst>
          </p:cNvPr>
          <p:cNvSpPr/>
          <p:nvPr/>
        </p:nvSpPr>
        <p:spPr>
          <a:xfrm>
            <a:off x="6049841" y="1063692"/>
            <a:ext cx="3692771" cy="25308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66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6FF3BD-5CCA-47A0-90AB-5EA91E5EDB7C}"/>
              </a:ext>
            </a:extLst>
          </p:cNvPr>
          <p:cNvSpPr txBox="1"/>
          <p:nvPr/>
        </p:nvSpPr>
        <p:spPr>
          <a:xfrm>
            <a:off x="15885841" y="5274699"/>
            <a:ext cx="4003981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2500" b="1" dirty="0">
                <a:solidFill>
                  <a:srgbClr val="004D9E"/>
                </a:solidFill>
              </a:rPr>
              <a:t>Легковой автотранспорт </a:t>
            </a:r>
            <a:endParaRPr lang="vi-VN" sz="2500" b="1" dirty="0">
              <a:solidFill>
                <a:srgbClr val="004D9E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6FF3BD-5CCA-47A0-90AB-5EA91E5EDB7C}"/>
              </a:ext>
            </a:extLst>
          </p:cNvPr>
          <p:cNvSpPr txBox="1"/>
          <p:nvPr/>
        </p:nvSpPr>
        <p:spPr>
          <a:xfrm>
            <a:off x="15885841" y="6562780"/>
            <a:ext cx="6947671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2500" b="1" dirty="0">
                <a:solidFill>
                  <a:srgbClr val="004D9E"/>
                </a:solidFill>
              </a:rPr>
              <a:t>Коммерческий транспорт и микроавтобусы</a:t>
            </a:r>
            <a:endParaRPr lang="vi-VN" sz="2500" b="1" dirty="0">
              <a:solidFill>
                <a:srgbClr val="004D9E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E3E55C-A893-4A54-8276-D0A0A054ECBF}"/>
              </a:ext>
            </a:extLst>
          </p:cNvPr>
          <p:cNvSpPr txBox="1"/>
          <p:nvPr/>
        </p:nvSpPr>
        <p:spPr>
          <a:xfrm>
            <a:off x="11342657" y="5214173"/>
            <a:ext cx="186691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3000" b="1" dirty="0">
                <a:solidFill>
                  <a:schemeClr val="accent3"/>
                </a:solidFill>
              </a:rPr>
              <a:t>Аванс от</a:t>
            </a:r>
            <a:endParaRPr lang="vi-VN" sz="3000" b="1" dirty="0">
              <a:solidFill>
                <a:schemeClr val="accent3"/>
              </a:solidFill>
            </a:endParaRPr>
          </a:p>
        </p:txBody>
      </p:sp>
      <p:cxnSp>
        <p:nvCxnSpPr>
          <p:cNvPr id="23" name="Straight Connector 19">
            <a:extLst>
              <a:ext uri="{FF2B5EF4-FFF2-40B4-BE49-F238E27FC236}">
                <a16:creationId xmlns:a16="http://schemas.microsoft.com/office/drawing/2014/main" id="{525C1A4C-B96A-463F-905B-2EA2E7922B16}"/>
              </a:ext>
            </a:extLst>
          </p:cNvPr>
          <p:cNvCxnSpPr/>
          <p:nvPr/>
        </p:nvCxnSpPr>
        <p:spPr>
          <a:xfrm>
            <a:off x="15252780" y="5994121"/>
            <a:ext cx="0" cy="1006664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4BEA255-DC3F-40A9-AE73-CD48DCCE03ED}"/>
              </a:ext>
            </a:extLst>
          </p:cNvPr>
          <p:cNvSpPr txBox="1"/>
          <p:nvPr/>
        </p:nvSpPr>
        <p:spPr>
          <a:xfrm>
            <a:off x="13329727" y="5944642"/>
            <a:ext cx="202224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0" b="1" spc="-300" dirty="0">
                <a:solidFill>
                  <a:schemeClr val="accent3"/>
                </a:solidFill>
              </a:rPr>
              <a:t>1</a:t>
            </a:r>
            <a:r>
              <a:rPr lang="ru-RU" sz="8000" b="1" dirty="0">
                <a:solidFill>
                  <a:schemeClr val="accent3"/>
                </a:solidFill>
              </a:rPr>
              <a:t>0</a:t>
            </a:r>
            <a:r>
              <a:rPr lang="ru-RU" sz="5000" b="1" dirty="0">
                <a:solidFill>
                  <a:schemeClr val="accent3"/>
                </a:solidFill>
              </a:rPr>
              <a:t>%</a:t>
            </a:r>
            <a:endParaRPr lang="vi-VN" sz="5000" b="1" dirty="0">
              <a:solidFill>
                <a:schemeClr val="accent3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E3E55C-A893-4A54-8276-D0A0A054ECBF}"/>
              </a:ext>
            </a:extLst>
          </p:cNvPr>
          <p:cNvSpPr txBox="1"/>
          <p:nvPr/>
        </p:nvSpPr>
        <p:spPr>
          <a:xfrm>
            <a:off x="11342657" y="6464478"/>
            <a:ext cx="186691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3000" b="1" dirty="0">
                <a:solidFill>
                  <a:schemeClr val="accent3"/>
                </a:solidFill>
              </a:rPr>
              <a:t>Аванс от</a:t>
            </a:r>
            <a:endParaRPr lang="vi-VN" sz="3000" b="1" dirty="0">
              <a:solidFill>
                <a:schemeClr val="accent3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6FF3BD-5CCA-47A0-90AB-5EA91E5EDB7C}"/>
              </a:ext>
            </a:extLst>
          </p:cNvPr>
          <p:cNvSpPr txBox="1"/>
          <p:nvPr/>
        </p:nvSpPr>
        <p:spPr>
          <a:xfrm>
            <a:off x="15885841" y="7850861"/>
            <a:ext cx="3196131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2500" b="1" dirty="0">
                <a:solidFill>
                  <a:srgbClr val="004D9E"/>
                </a:solidFill>
              </a:rPr>
              <a:t>Грузовой транспорт</a:t>
            </a:r>
            <a:endParaRPr lang="vi-VN" sz="2500" b="1" dirty="0">
              <a:solidFill>
                <a:srgbClr val="004D9E"/>
              </a:solidFill>
            </a:endParaRPr>
          </a:p>
        </p:txBody>
      </p:sp>
      <p:cxnSp>
        <p:nvCxnSpPr>
          <p:cNvPr id="28" name="Straight Connector 19">
            <a:extLst>
              <a:ext uri="{FF2B5EF4-FFF2-40B4-BE49-F238E27FC236}">
                <a16:creationId xmlns:a16="http://schemas.microsoft.com/office/drawing/2014/main" id="{525C1A4C-B96A-463F-905B-2EA2E7922B16}"/>
              </a:ext>
            </a:extLst>
          </p:cNvPr>
          <p:cNvCxnSpPr/>
          <p:nvPr/>
        </p:nvCxnSpPr>
        <p:spPr>
          <a:xfrm>
            <a:off x="15252780" y="7260241"/>
            <a:ext cx="0" cy="1006664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4BEA255-DC3F-40A9-AE73-CD48DCCE03ED}"/>
              </a:ext>
            </a:extLst>
          </p:cNvPr>
          <p:cNvSpPr txBox="1"/>
          <p:nvPr/>
        </p:nvSpPr>
        <p:spPr>
          <a:xfrm>
            <a:off x="13329727" y="7231066"/>
            <a:ext cx="202224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0" b="1" spc="-300" dirty="0">
                <a:solidFill>
                  <a:schemeClr val="accent3"/>
                </a:solidFill>
              </a:rPr>
              <a:t>1</a:t>
            </a:r>
            <a:r>
              <a:rPr lang="ru-RU" sz="8000" b="1" dirty="0">
                <a:solidFill>
                  <a:schemeClr val="accent3"/>
                </a:solidFill>
              </a:rPr>
              <a:t>0</a:t>
            </a:r>
            <a:r>
              <a:rPr lang="ru-RU" sz="5000" b="1" dirty="0">
                <a:solidFill>
                  <a:schemeClr val="accent3"/>
                </a:solidFill>
              </a:rPr>
              <a:t>%</a:t>
            </a:r>
            <a:endParaRPr lang="vi-VN" sz="5000" b="1" dirty="0">
              <a:solidFill>
                <a:schemeClr val="accent3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4E3E55C-A893-4A54-8276-D0A0A054ECBF}"/>
              </a:ext>
            </a:extLst>
          </p:cNvPr>
          <p:cNvSpPr txBox="1"/>
          <p:nvPr/>
        </p:nvSpPr>
        <p:spPr>
          <a:xfrm>
            <a:off x="11342657" y="7730598"/>
            <a:ext cx="186691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3000" b="1" dirty="0">
                <a:solidFill>
                  <a:schemeClr val="accent3"/>
                </a:solidFill>
              </a:rPr>
              <a:t>Аванс от</a:t>
            </a:r>
            <a:endParaRPr lang="vi-VN" sz="3000" b="1" dirty="0">
              <a:solidFill>
                <a:schemeClr val="accent3"/>
              </a:solidFill>
            </a:endParaRPr>
          </a:p>
        </p:txBody>
      </p:sp>
      <p:cxnSp>
        <p:nvCxnSpPr>
          <p:cNvPr id="31" name="Straight Connector 19">
            <a:extLst>
              <a:ext uri="{FF2B5EF4-FFF2-40B4-BE49-F238E27FC236}">
                <a16:creationId xmlns:a16="http://schemas.microsoft.com/office/drawing/2014/main" id="{525C1A4C-B96A-463F-905B-2EA2E7922B16}"/>
              </a:ext>
            </a:extLst>
          </p:cNvPr>
          <p:cNvCxnSpPr/>
          <p:nvPr/>
        </p:nvCxnSpPr>
        <p:spPr>
          <a:xfrm>
            <a:off x="15252780" y="4752770"/>
            <a:ext cx="0" cy="1006664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16FF3BD-5CCA-47A0-90AB-5EA91E5EDB7C}"/>
              </a:ext>
            </a:extLst>
          </p:cNvPr>
          <p:cNvSpPr txBox="1"/>
          <p:nvPr/>
        </p:nvSpPr>
        <p:spPr>
          <a:xfrm>
            <a:off x="15885841" y="9138942"/>
            <a:ext cx="2037994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2500" b="1" dirty="0">
                <a:solidFill>
                  <a:srgbClr val="004D9E"/>
                </a:solidFill>
              </a:rPr>
              <a:t>Спецтехника</a:t>
            </a:r>
            <a:endParaRPr lang="vi-VN" sz="2500" b="1" dirty="0">
              <a:solidFill>
                <a:srgbClr val="004D9E"/>
              </a:solidFill>
            </a:endParaRPr>
          </a:p>
        </p:txBody>
      </p:sp>
      <p:cxnSp>
        <p:nvCxnSpPr>
          <p:cNvPr id="34" name="Straight Connector 19">
            <a:extLst>
              <a:ext uri="{FF2B5EF4-FFF2-40B4-BE49-F238E27FC236}">
                <a16:creationId xmlns:a16="http://schemas.microsoft.com/office/drawing/2014/main" id="{525C1A4C-B96A-463F-905B-2EA2E7922B16}"/>
              </a:ext>
            </a:extLst>
          </p:cNvPr>
          <p:cNvCxnSpPr/>
          <p:nvPr/>
        </p:nvCxnSpPr>
        <p:spPr>
          <a:xfrm>
            <a:off x="15252780" y="8547866"/>
            <a:ext cx="0" cy="1006664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4BEA255-DC3F-40A9-AE73-CD48DCCE03ED}"/>
              </a:ext>
            </a:extLst>
          </p:cNvPr>
          <p:cNvSpPr txBox="1"/>
          <p:nvPr/>
        </p:nvSpPr>
        <p:spPr>
          <a:xfrm>
            <a:off x="13329727" y="8517490"/>
            <a:ext cx="202224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0" b="1" spc="-300" dirty="0">
                <a:solidFill>
                  <a:schemeClr val="accent3"/>
                </a:solidFill>
              </a:rPr>
              <a:t>5</a:t>
            </a:r>
            <a:r>
              <a:rPr lang="ru-RU" sz="5000" b="1" dirty="0">
                <a:solidFill>
                  <a:schemeClr val="accent3"/>
                </a:solidFill>
              </a:rPr>
              <a:t>%</a:t>
            </a:r>
            <a:endParaRPr lang="vi-VN" sz="5000" b="1" dirty="0">
              <a:solidFill>
                <a:schemeClr val="accent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E3E55C-A893-4A54-8276-D0A0A054ECBF}"/>
              </a:ext>
            </a:extLst>
          </p:cNvPr>
          <p:cNvSpPr txBox="1"/>
          <p:nvPr/>
        </p:nvSpPr>
        <p:spPr>
          <a:xfrm>
            <a:off x="11342657" y="9018223"/>
            <a:ext cx="186691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3000" b="1" dirty="0">
                <a:solidFill>
                  <a:schemeClr val="accent3"/>
                </a:solidFill>
              </a:rPr>
              <a:t>Аванс от</a:t>
            </a:r>
            <a:endParaRPr lang="vi-VN" sz="3000" b="1" dirty="0">
              <a:solidFill>
                <a:schemeClr val="accent3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4BEA255-DC3F-40A9-AE73-CD48DCCE03ED}"/>
              </a:ext>
            </a:extLst>
          </p:cNvPr>
          <p:cNvSpPr txBox="1"/>
          <p:nvPr/>
        </p:nvSpPr>
        <p:spPr>
          <a:xfrm>
            <a:off x="13329727" y="4658218"/>
            <a:ext cx="202224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0" b="1" spc="-300" dirty="0">
                <a:solidFill>
                  <a:schemeClr val="accent3"/>
                </a:solidFill>
              </a:rPr>
              <a:t>0</a:t>
            </a:r>
            <a:r>
              <a:rPr lang="ru-RU" sz="5000" b="1" dirty="0">
                <a:solidFill>
                  <a:schemeClr val="accent3"/>
                </a:solidFill>
              </a:rPr>
              <a:t>%</a:t>
            </a:r>
            <a:endParaRPr lang="vi-VN" sz="5000" b="1" dirty="0">
              <a:solidFill>
                <a:schemeClr val="accent3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71A60FA-A234-47A4-A559-A5DF6F3FFD0F}"/>
              </a:ext>
            </a:extLst>
          </p:cNvPr>
          <p:cNvSpPr txBox="1"/>
          <p:nvPr/>
        </p:nvSpPr>
        <p:spPr>
          <a:xfrm flipH="1">
            <a:off x="11328571" y="11584506"/>
            <a:ext cx="10017730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ru-RU" sz="25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Предварительное решение  за 1 день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ru-RU" sz="25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Без финансового анализа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ru-RU" sz="25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Минимальный пакет документов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ru-RU" sz="25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Обеспечение сделки – предмет лизинга</a:t>
            </a:r>
          </a:p>
        </p:txBody>
      </p:sp>
      <p:grpSp>
        <p:nvGrpSpPr>
          <p:cNvPr id="39" name="Группа 38"/>
          <p:cNvGrpSpPr/>
          <p:nvPr/>
        </p:nvGrpSpPr>
        <p:grpSpPr>
          <a:xfrm>
            <a:off x="6994299" y="2014316"/>
            <a:ext cx="1832208" cy="778874"/>
            <a:chOff x="16962438" y="11853863"/>
            <a:chExt cx="784225" cy="333375"/>
          </a:xfrm>
          <a:noFill/>
        </p:grpSpPr>
        <p:sp>
          <p:nvSpPr>
            <p:cNvPr id="45" name="Oval 33"/>
            <p:cNvSpPr>
              <a:spLocks noChangeArrowheads="1"/>
            </p:cNvSpPr>
            <p:nvPr/>
          </p:nvSpPr>
          <p:spPr bwMode="auto">
            <a:xfrm>
              <a:off x="17076738" y="12071350"/>
              <a:ext cx="115888" cy="115888"/>
            </a:xfrm>
            <a:prstGeom prst="ellipse">
              <a:avLst/>
            </a:prstGeom>
            <a:grpFill/>
            <a:ln w="28575">
              <a:solidFill>
                <a:srgbClr val="004D9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Oval 34"/>
            <p:cNvSpPr>
              <a:spLocks noChangeArrowheads="1"/>
            </p:cNvSpPr>
            <p:nvPr/>
          </p:nvSpPr>
          <p:spPr bwMode="auto">
            <a:xfrm>
              <a:off x="17505363" y="12071350"/>
              <a:ext cx="115888" cy="115888"/>
            </a:xfrm>
            <a:prstGeom prst="ellipse">
              <a:avLst/>
            </a:prstGeom>
            <a:grpFill/>
            <a:ln w="28575">
              <a:solidFill>
                <a:srgbClr val="004D9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35"/>
            <p:cNvSpPr>
              <a:spLocks noEditPoints="1"/>
            </p:cNvSpPr>
            <p:nvPr/>
          </p:nvSpPr>
          <p:spPr bwMode="auto">
            <a:xfrm>
              <a:off x="16962438" y="11853863"/>
              <a:ext cx="784225" cy="265113"/>
            </a:xfrm>
            <a:custGeom>
              <a:avLst/>
              <a:gdLst>
                <a:gd name="T0" fmla="*/ 192 w 873"/>
                <a:gd name="T1" fmla="*/ 203 h 291"/>
                <a:gd name="T2" fmla="*/ 287 w 873"/>
                <a:gd name="T3" fmla="*/ 272 h 291"/>
                <a:gd name="T4" fmla="*/ 312 w 873"/>
                <a:gd name="T5" fmla="*/ 290 h 291"/>
                <a:gd name="T6" fmla="*/ 547 w 873"/>
                <a:gd name="T7" fmla="*/ 289 h 291"/>
                <a:gd name="T8" fmla="*/ 574 w 873"/>
                <a:gd name="T9" fmla="*/ 269 h 291"/>
                <a:gd name="T10" fmla="*/ 668 w 873"/>
                <a:gd name="T11" fmla="*/ 203 h 291"/>
                <a:gd name="T12" fmla="*/ 760 w 873"/>
                <a:gd name="T13" fmla="*/ 261 h 291"/>
                <a:gd name="T14" fmla="*/ 799 w 873"/>
                <a:gd name="T15" fmla="*/ 288 h 291"/>
                <a:gd name="T16" fmla="*/ 839 w 873"/>
                <a:gd name="T17" fmla="*/ 288 h 291"/>
                <a:gd name="T18" fmla="*/ 869 w 873"/>
                <a:gd name="T19" fmla="*/ 250 h 291"/>
                <a:gd name="T20" fmla="*/ 865 w 873"/>
                <a:gd name="T21" fmla="*/ 222 h 291"/>
                <a:gd name="T22" fmla="*/ 823 w 873"/>
                <a:gd name="T23" fmla="*/ 161 h 291"/>
                <a:gd name="T24" fmla="*/ 682 w 873"/>
                <a:gd name="T25" fmla="*/ 125 h 291"/>
                <a:gd name="T26" fmla="*/ 629 w 873"/>
                <a:gd name="T27" fmla="*/ 105 h 291"/>
                <a:gd name="T28" fmla="*/ 532 w 873"/>
                <a:gd name="T29" fmla="*/ 30 h 291"/>
                <a:gd name="T30" fmla="*/ 490 w 873"/>
                <a:gd name="T31" fmla="*/ 12 h 291"/>
                <a:gd name="T32" fmla="*/ 337 w 873"/>
                <a:gd name="T33" fmla="*/ 3 h 291"/>
                <a:gd name="T34" fmla="*/ 180 w 873"/>
                <a:gd name="T35" fmla="*/ 26 h 291"/>
                <a:gd name="T36" fmla="*/ 124 w 873"/>
                <a:gd name="T37" fmla="*/ 69 h 291"/>
                <a:gd name="T38" fmla="*/ 119 w 873"/>
                <a:gd name="T39" fmla="*/ 73 h 291"/>
                <a:gd name="T40" fmla="*/ 25 w 873"/>
                <a:gd name="T41" fmla="*/ 104 h 291"/>
                <a:gd name="T42" fmla="*/ 0 w 873"/>
                <a:gd name="T43" fmla="*/ 139 h 291"/>
                <a:gd name="T44" fmla="*/ 0 w 873"/>
                <a:gd name="T45" fmla="*/ 252 h 291"/>
                <a:gd name="T46" fmla="*/ 39 w 873"/>
                <a:gd name="T47" fmla="*/ 291 h 291"/>
                <a:gd name="T48" fmla="*/ 72 w 873"/>
                <a:gd name="T49" fmla="*/ 291 h 291"/>
                <a:gd name="T50" fmla="*/ 96 w 873"/>
                <a:gd name="T51" fmla="*/ 273 h 291"/>
                <a:gd name="T52" fmla="*/ 192 w 873"/>
                <a:gd name="T53" fmla="*/ 203 h 291"/>
                <a:gd name="T54" fmla="*/ 325 w 873"/>
                <a:gd name="T55" fmla="*/ 41 h 291"/>
                <a:gd name="T56" fmla="*/ 448 w 873"/>
                <a:gd name="T57" fmla="*/ 42 h 291"/>
                <a:gd name="T58" fmla="*/ 516 w 873"/>
                <a:gd name="T59" fmla="*/ 75 h 291"/>
                <a:gd name="T60" fmla="*/ 552 w 873"/>
                <a:gd name="T61" fmla="*/ 109 h 291"/>
                <a:gd name="T62" fmla="*/ 544 w 873"/>
                <a:gd name="T63" fmla="*/ 127 h 291"/>
                <a:gd name="T64" fmla="*/ 325 w 873"/>
                <a:gd name="T65" fmla="*/ 130 h 291"/>
                <a:gd name="T66" fmla="*/ 325 w 873"/>
                <a:gd name="T67" fmla="*/ 41 h 291"/>
                <a:gd name="T68" fmla="*/ 220 w 873"/>
                <a:gd name="T69" fmla="*/ 58 h 291"/>
                <a:gd name="T70" fmla="*/ 280 w 873"/>
                <a:gd name="T71" fmla="*/ 46 h 291"/>
                <a:gd name="T72" fmla="*/ 281 w 873"/>
                <a:gd name="T73" fmla="*/ 46 h 291"/>
                <a:gd name="T74" fmla="*/ 281 w 873"/>
                <a:gd name="T75" fmla="*/ 118 h 291"/>
                <a:gd name="T76" fmla="*/ 178 w 873"/>
                <a:gd name="T77" fmla="*/ 87 h 291"/>
                <a:gd name="T78" fmla="*/ 220 w 873"/>
                <a:gd name="T79" fmla="*/ 5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3" h="291">
                  <a:moveTo>
                    <a:pt x="192" y="203"/>
                  </a:moveTo>
                  <a:cubicBezTo>
                    <a:pt x="237" y="203"/>
                    <a:pt x="274" y="232"/>
                    <a:pt x="287" y="272"/>
                  </a:cubicBezTo>
                  <a:cubicBezTo>
                    <a:pt x="291" y="282"/>
                    <a:pt x="301" y="290"/>
                    <a:pt x="312" y="290"/>
                  </a:cubicBezTo>
                  <a:cubicBezTo>
                    <a:pt x="547" y="289"/>
                    <a:pt x="547" y="289"/>
                    <a:pt x="547" y="289"/>
                  </a:cubicBezTo>
                  <a:cubicBezTo>
                    <a:pt x="559" y="289"/>
                    <a:pt x="570" y="281"/>
                    <a:pt x="574" y="269"/>
                  </a:cubicBezTo>
                  <a:cubicBezTo>
                    <a:pt x="588" y="230"/>
                    <a:pt x="625" y="203"/>
                    <a:pt x="668" y="203"/>
                  </a:cubicBezTo>
                  <a:cubicBezTo>
                    <a:pt x="709" y="203"/>
                    <a:pt x="744" y="227"/>
                    <a:pt x="760" y="261"/>
                  </a:cubicBezTo>
                  <a:cubicBezTo>
                    <a:pt x="765" y="273"/>
                    <a:pt x="773" y="288"/>
                    <a:pt x="799" y="288"/>
                  </a:cubicBezTo>
                  <a:cubicBezTo>
                    <a:pt x="839" y="288"/>
                    <a:pt x="839" y="288"/>
                    <a:pt x="839" y="288"/>
                  </a:cubicBezTo>
                  <a:cubicBezTo>
                    <a:pt x="858" y="287"/>
                    <a:pt x="873" y="269"/>
                    <a:pt x="869" y="250"/>
                  </a:cubicBezTo>
                  <a:cubicBezTo>
                    <a:pt x="865" y="222"/>
                    <a:pt x="865" y="222"/>
                    <a:pt x="865" y="222"/>
                  </a:cubicBezTo>
                  <a:cubicBezTo>
                    <a:pt x="860" y="198"/>
                    <a:pt x="850" y="183"/>
                    <a:pt x="823" y="161"/>
                  </a:cubicBezTo>
                  <a:cubicBezTo>
                    <a:pt x="796" y="139"/>
                    <a:pt x="724" y="129"/>
                    <a:pt x="682" y="125"/>
                  </a:cubicBezTo>
                  <a:cubicBezTo>
                    <a:pt x="650" y="122"/>
                    <a:pt x="629" y="105"/>
                    <a:pt x="629" y="105"/>
                  </a:cubicBezTo>
                  <a:cubicBezTo>
                    <a:pt x="620" y="96"/>
                    <a:pt x="544" y="40"/>
                    <a:pt x="532" y="30"/>
                  </a:cubicBezTo>
                  <a:cubicBezTo>
                    <a:pt x="519" y="21"/>
                    <a:pt x="503" y="15"/>
                    <a:pt x="490" y="12"/>
                  </a:cubicBezTo>
                  <a:cubicBezTo>
                    <a:pt x="465" y="6"/>
                    <a:pt x="394" y="0"/>
                    <a:pt x="337" y="3"/>
                  </a:cubicBezTo>
                  <a:cubicBezTo>
                    <a:pt x="280" y="6"/>
                    <a:pt x="206" y="15"/>
                    <a:pt x="180" y="26"/>
                  </a:cubicBezTo>
                  <a:cubicBezTo>
                    <a:pt x="154" y="36"/>
                    <a:pt x="128" y="64"/>
                    <a:pt x="124" y="69"/>
                  </a:cubicBezTo>
                  <a:cubicBezTo>
                    <a:pt x="122" y="70"/>
                    <a:pt x="119" y="73"/>
                    <a:pt x="119" y="73"/>
                  </a:cubicBezTo>
                  <a:cubicBezTo>
                    <a:pt x="25" y="104"/>
                    <a:pt x="25" y="104"/>
                    <a:pt x="25" y="104"/>
                  </a:cubicBezTo>
                  <a:cubicBezTo>
                    <a:pt x="10" y="109"/>
                    <a:pt x="0" y="123"/>
                    <a:pt x="0" y="139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73"/>
                    <a:pt x="18" y="291"/>
                    <a:pt x="39" y="291"/>
                  </a:cubicBezTo>
                  <a:cubicBezTo>
                    <a:pt x="72" y="291"/>
                    <a:pt x="72" y="291"/>
                    <a:pt x="72" y="291"/>
                  </a:cubicBezTo>
                  <a:cubicBezTo>
                    <a:pt x="83" y="291"/>
                    <a:pt x="93" y="283"/>
                    <a:pt x="96" y="273"/>
                  </a:cubicBezTo>
                  <a:cubicBezTo>
                    <a:pt x="109" y="232"/>
                    <a:pt x="147" y="203"/>
                    <a:pt x="192" y="203"/>
                  </a:cubicBezTo>
                  <a:close/>
                  <a:moveTo>
                    <a:pt x="325" y="41"/>
                  </a:moveTo>
                  <a:cubicBezTo>
                    <a:pt x="327" y="41"/>
                    <a:pt x="405" y="38"/>
                    <a:pt x="448" y="42"/>
                  </a:cubicBezTo>
                  <a:cubicBezTo>
                    <a:pt x="491" y="46"/>
                    <a:pt x="516" y="75"/>
                    <a:pt x="516" y="75"/>
                  </a:cubicBezTo>
                  <a:cubicBezTo>
                    <a:pt x="552" y="109"/>
                    <a:pt x="552" y="109"/>
                    <a:pt x="552" y="109"/>
                  </a:cubicBezTo>
                  <a:cubicBezTo>
                    <a:pt x="558" y="116"/>
                    <a:pt x="553" y="127"/>
                    <a:pt x="544" y="127"/>
                  </a:cubicBezTo>
                  <a:cubicBezTo>
                    <a:pt x="325" y="130"/>
                    <a:pt x="325" y="130"/>
                    <a:pt x="325" y="130"/>
                  </a:cubicBezTo>
                  <a:lnTo>
                    <a:pt x="325" y="41"/>
                  </a:lnTo>
                  <a:close/>
                  <a:moveTo>
                    <a:pt x="220" y="58"/>
                  </a:moveTo>
                  <a:cubicBezTo>
                    <a:pt x="240" y="53"/>
                    <a:pt x="276" y="46"/>
                    <a:pt x="280" y="46"/>
                  </a:cubicBezTo>
                  <a:cubicBezTo>
                    <a:pt x="281" y="46"/>
                    <a:pt x="281" y="46"/>
                    <a:pt x="281" y="46"/>
                  </a:cubicBezTo>
                  <a:cubicBezTo>
                    <a:pt x="281" y="118"/>
                    <a:pt x="281" y="118"/>
                    <a:pt x="281" y="118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83" y="85"/>
                    <a:pt x="199" y="63"/>
                    <a:pt x="220" y="58"/>
                  </a:cubicBezTo>
                  <a:close/>
                </a:path>
              </a:pathLst>
            </a:custGeom>
            <a:grpFill/>
            <a:ln w="28575">
              <a:solidFill>
                <a:srgbClr val="004D9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1B17466-6437-4B14-848E-09B4D02D6E2E}"/>
              </a:ext>
            </a:extLst>
          </p:cNvPr>
          <p:cNvGrpSpPr/>
          <p:nvPr/>
        </p:nvGrpSpPr>
        <p:grpSpPr>
          <a:xfrm>
            <a:off x="0" y="12058096"/>
            <a:ext cx="559837" cy="1657904"/>
            <a:chOff x="0" y="12058096"/>
            <a:chExt cx="559837" cy="1657904"/>
          </a:xfrm>
        </p:grpSpPr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E4A73908-A183-4DFF-8916-FCD524523A02}"/>
                </a:ext>
              </a:extLst>
            </p:cNvPr>
            <p:cNvSpPr/>
            <p:nvPr/>
          </p:nvSpPr>
          <p:spPr>
            <a:xfrm>
              <a:off x="0" y="12887048"/>
              <a:ext cx="559837" cy="828952"/>
            </a:xfrm>
            <a:prstGeom prst="rect">
              <a:avLst/>
            </a:prstGeom>
            <a:solidFill>
              <a:srgbClr val="004D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424844BA-378E-4AB2-8D5F-B7B3EAC3C1E9}"/>
                </a:ext>
              </a:extLst>
            </p:cNvPr>
            <p:cNvSpPr/>
            <p:nvPr/>
          </p:nvSpPr>
          <p:spPr>
            <a:xfrm>
              <a:off x="0" y="12058096"/>
              <a:ext cx="559837" cy="828952"/>
            </a:xfrm>
            <a:prstGeom prst="rect">
              <a:avLst/>
            </a:prstGeom>
            <a:solidFill>
              <a:srgbClr val="94C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ABBFACC1-8B47-4F88-AE01-962D476BAB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2" y="11718915"/>
            <a:ext cx="3412043" cy="151494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5160572-B240-48A7-B9C7-F9F442F39E95}"/>
              </a:ext>
            </a:extLst>
          </p:cNvPr>
          <p:cNvSpPr txBox="1"/>
          <p:nvPr/>
        </p:nvSpPr>
        <p:spPr>
          <a:xfrm>
            <a:off x="15885841" y="10427024"/>
            <a:ext cx="1884170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2500" b="1" dirty="0">
                <a:solidFill>
                  <a:srgbClr val="004D9E"/>
                </a:solidFill>
              </a:rPr>
              <a:t>С/Х Техника</a:t>
            </a:r>
            <a:endParaRPr lang="vi-VN" sz="2500" b="1" dirty="0">
              <a:solidFill>
                <a:srgbClr val="004D9E"/>
              </a:solidFill>
            </a:endParaRPr>
          </a:p>
        </p:txBody>
      </p:sp>
      <p:cxnSp>
        <p:nvCxnSpPr>
          <p:cNvPr id="43" name="Straight Connector 19">
            <a:extLst>
              <a:ext uri="{FF2B5EF4-FFF2-40B4-BE49-F238E27FC236}">
                <a16:creationId xmlns:a16="http://schemas.microsoft.com/office/drawing/2014/main" id="{2CFE0223-55C1-403F-A10A-04496B00D804}"/>
              </a:ext>
            </a:extLst>
          </p:cNvPr>
          <p:cNvCxnSpPr/>
          <p:nvPr/>
        </p:nvCxnSpPr>
        <p:spPr>
          <a:xfrm>
            <a:off x="15286824" y="9892909"/>
            <a:ext cx="0" cy="1006664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3C27A761-7D61-4B76-AF38-3CC22E82FC60}"/>
              </a:ext>
            </a:extLst>
          </p:cNvPr>
          <p:cNvSpPr txBox="1"/>
          <p:nvPr/>
        </p:nvSpPr>
        <p:spPr>
          <a:xfrm>
            <a:off x="13329727" y="9803914"/>
            <a:ext cx="202224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0" b="1" spc="-300" dirty="0">
                <a:solidFill>
                  <a:schemeClr val="accent3"/>
                </a:solidFill>
              </a:rPr>
              <a:t>0</a:t>
            </a:r>
            <a:r>
              <a:rPr lang="ru-RU" sz="5000" b="1" dirty="0">
                <a:solidFill>
                  <a:schemeClr val="accent3"/>
                </a:solidFill>
              </a:rPr>
              <a:t>%</a:t>
            </a:r>
            <a:endParaRPr lang="vi-VN" sz="5000" b="1" dirty="0">
              <a:solidFill>
                <a:schemeClr val="accent3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137135B-1FC8-4028-8206-AD03B917D137}"/>
              </a:ext>
            </a:extLst>
          </p:cNvPr>
          <p:cNvSpPr txBox="1"/>
          <p:nvPr/>
        </p:nvSpPr>
        <p:spPr>
          <a:xfrm>
            <a:off x="11376701" y="10363266"/>
            <a:ext cx="186691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3000" b="1" dirty="0">
                <a:solidFill>
                  <a:schemeClr val="accent3"/>
                </a:solidFill>
              </a:rPr>
              <a:t>Аванс от</a:t>
            </a:r>
            <a:endParaRPr lang="vi-VN" sz="30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105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742488" cy="13716000"/>
          </a:xfrm>
        </p:spPr>
      </p:pic>
      <p:sp>
        <p:nvSpPr>
          <p:cNvPr id="49" name="Прямоугольник 48"/>
          <p:cNvSpPr/>
          <p:nvPr/>
        </p:nvSpPr>
        <p:spPr>
          <a:xfrm>
            <a:off x="0" y="0"/>
            <a:ext cx="3763642" cy="13716000"/>
          </a:xfrm>
          <a:prstGeom prst="rect">
            <a:avLst/>
          </a:prstGeom>
          <a:gradFill flip="none" rotWithShape="1">
            <a:gsLst>
              <a:gs pos="0">
                <a:srgbClr val="004D9E">
                  <a:alpha val="50000"/>
                </a:srgbClr>
              </a:gs>
              <a:gs pos="50000">
                <a:srgbClr val="004D9E">
                  <a:alpha val="20000"/>
                </a:srgbClr>
              </a:gs>
              <a:gs pos="100000">
                <a:srgbClr val="004D9E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1EFF73-214F-4982-81CD-A2E15DBDC4DD}"/>
              </a:ext>
            </a:extLst>
          </p:cNvPr>
          <p:cNvSpPr/>
          <p:nvPr/>
        </p:nvSpPr>
        <p:spPr>
          <a:xfrm>
            <a:off x="9742610" y="1063691"/>
            <a:ext cx="11031414" cy="3358372"/>
          </a:xfrm>
          <a:prstGeom prst="rect">
            <a:avLst/>
          </a:prstGeom>
          <a:solidFill>
            <a:schemeClr val="tx2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Rectangle 10">
            <a:extLst>
              <a:ext uri="{FF2B5EF4-FFF2-40B4-BE49-F238E27FC236}">
                <a16:creationId xmlns:a16="http://schemas.microsoft.com/office/drawing/2014/main" id="{CFD27B64-417A-419C-9CFC-F187DA95DEA5}"/>
              </a:ext>
            </a:extLst>
          </p:cNvPr>
          <p:cNvSpPr/>
          <p:nvPr/>
        </p:nvSpPr>
        <p:spPr>
          <a:xfrm>
            <a:off x="6049841" y="1063692"/>
            <a:ext cx="3692771" cy="3358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66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281C87-7803-40E9-849E-A69A560CE76F}"/>
              </a:ext>
            </a:extLst>
          </p:cNvPr>
          <p:cNvSpPr txBox="1"/>
          <p:nvPr/>
        </p:nvSpPr>
        <p:spPr>
          <a:xfrm>
            <a:off x="11328572" y="1560349"/>
            <a:ext cx="9742610" cy="2702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7000"/>
              </a:lnSpc>
            </a:pPr>
            <a:r>
              <a:rPr lang="ru-RU" sz="8000" b="1" dirty="0"/>
              <a:t>Лизинг </a:t>
            </a:r>
            <a:r>
              <a:rPr lang="ru-RU" sz="8000" b="1" dirty="0">
                <a:solidFill>
                  <a:srgbClr val="004D9E"/>
                </a:solidFill>
              </a:rPr>
              <a:t>медицинского оборудования</a:t>
            </a:r>
          </a:p>
        </p:txBody>
      </p:sp>
      <p:sp>
        <p:nvSpPr>
          <p:cNvPr id="20" name="Plus Sign 19">
            <a:extLst>
              <a:ext uri="{FF2B5EF4-FFF2-40B4-BE49-F238E27FC236}">
                <a16:creationId xmlns:a16="http://schemas.microsoft.com/office/drawing/2014/main" id="{92EB3C67-DFBA-4ABA-BDF0-6FBD0BB6C364}"/>
              </a:ext>
            </a:extLst>
          </p:cNvPr>
          <p:cNvSpPr/>
          <p:nvPr/>
        </p:nvSpPr>
        <p:spPr>
          <a:xfrm>
            <a:off x="7181116" y="2027769"/>
            <a:ext cx="1430216" cy="1430216"/>
          </a:xfrm>
          <a:prstGeom prst="mathPlus">
            <a:avLst/>
          </a:prstGeom>
          <a:noFill/>
          <a:ln w="28575">
            <a:solidFill>
              <a:srgbClr val="004D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6FF3BD-5CCA-47A0-90AB-5EA91E5EDB7C}"/>
              </a:ext>
            </a:extLst>
          </p:cNvPr>
          <p:cNvSpPr txBox="1"/>
          <p:nvPr/>
        </p:nvSpPr>
        <p:spPr>
          <a:xfrm>
            <a:off x="11328573" y="4993825"/>
            <a:ext cx="5112553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500" b="1" dirty="0">
                <a:solidFill>
                  <a:srgbClr val="004D9E"/>
                </a:solidFill>
              </a:rPr>
              <a:t>Основные условия программы: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71A60FA-A234-47A4-A559-A5DF6F3FFD0F}"/>
              </a:ext>
            </a:extLst>
          </p:cNvPr>
          <p:cNvSpPr txBox="1"/>
          <p:nvPr/>
        </p:nvSpPr>
        <p:spPr>
          <a:xfrm flipH="1">
            <a:off x="11328570" y="5618539"/>
            <a:ext cx="7973582" cy="22442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ea typeface="Lato Medium" panose="020F0502020204030203" pitchFamily="34" charset="0"/>
                <a:cs typeface="Poppins Medium" panose="00000600000000000000" pitchFamily="2" charset="0"/>
              </a:rPr>
              <a:t>Аванс от 10%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ea typeface="Lato Medium" panose="020F0502020204030203" pitchFamily="34" charset="0"/>
                <a:cs typeface="Poppins Medium" panose="00000600000000000000" pitchFamily="2" charset="0"/>
              </a:rPr>
              <a:t>Новое оборудование (и выставочное)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ea typeface="Lato Medium" panose="020F0502020204030203" pitchFamily="34" charset="0"/>
                <a:cs typeface="Poppins Medium" panose="00000600000000000000" pitchFamily="2" charset="0"/>
              </a:rPr>
              <a:t>Срок лизинга до 36 месяцев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ea typeface="Lato Medium" panose="020F0502020204030203" pitchFamily="34" charset="0"/>
                <a:cs typeface="Poppins Medium" panose="00000600000000000000" pitchFamily="2" charset="0"/>
              </a:rPr>
              <a:t>Возможность досрочного выкупа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ea typeface="Lato Medium" panose="020F0502020204030203" pitchFamily="34" charset="0"/>
                <a:cs typeface="Poppins Medium" panose="00000600000000000000" pitchFamily="2" charset="0"/>
              </a:rPr>
              <a:t>Срок регистрации лизингополучателя от 12 месяцев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ea typeface="Lato Medium" panose="020F0502020204030203" pitchFamily="34" charset="0"/>
                <a:cs typeface="Poppins Medium" panose="00000600000000000000" pitchFamily="2" charset="0"/>
              </a:rPr>
              <a:t>Предварительное решение о финансировании  принимается за 1 день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16FF3BD-5CCA-47A0-90AB-5EA91E5EDB7C}"/>
              </a:ext>
            </a:extLst>
          </p:cNvPr>
          <p:cNvSpPr txBox="1"/>
          <p:nvPr/>
        </p:nvSpPr>
        <p:spPr>
          <a:xfrm>
            <a:off x="11328571" y="8434505"/>
            <a:ext cx="3115212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500" b="1" dirty="0">
                <a:solidFill>
                  <a:srgbClr val="004D9E"/>
                </a:solidFill>
              </a:rPr>
              <a:t>Возьмите в лизинг: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71A60FA-A234-47A4-A559-A5DF6F3FFD0F}"/>
              </a:ext>
            </a:extLst>
          </p:cNvPr>
          <p:cNvSpPr txBox="1"/>
          <p:nvPr/>
        </p:nvSpPr>
        <p:spPr>
          <a:xfrm flipH="1">
            <a:off x="11328572" y="8989804"/>
            <a:ext cx="9445453" cy="38472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Диагностическое оборудование: ультразвуковая и ЭКГ диагностика, МРТ, иное оборудование для функциональной диагностики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Офтальмологическое оборудование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Стоматологическое оборудование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Лабораторное оборудование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Оборудование для эстетической медицины, косметологии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 err="1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Неонатологическое</a:t>
            </a: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оборудование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Перинатальное оборудование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Стерилизационное оборудование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Оборудование для анестезиологии,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реанимации, интенсивной терапии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Оборудование для реабилитации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71A60FA-A234-47A4-A559-A5DF6F3FFD0F}"/>
              </a:ext>
            </a:extLst>
          </p:cNvPr>
          <p:cNvSpPr txBox="1"/>
          <p:nvPr/>
        </p:nvSpPr>
        <p:spPr>
          <a:xfrm flipH="1">
            <a:off x="18876271" y="13034911"/>
            <a:ext cx="5510904" cy="3206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1900" b="1" dirty="0">
                <a:ea typeface="Lato Medium" panose="020F0502020204030203" pitchFamily="34" charset="0"/>
                <a:cs typeface="Poppins Medium" panose="00000600000000000000" pitchFamily="2" charset="0"/>
              </a:rPr>
              <a:t>Лизинговые платежи не облагаются НДС*</a:t>
            </a:r>
          </a:p>
        </p:txBody>
      </p:sp>
      <p:cxnSp>
        <p:nvCxnSpPr>
          <p:cNvPr id="17" name="Straight Connector 19">
            <a:extLst>
              <a:ext uri="{FF2B5EF4-FFF2-40B4-BE49-F238E27FC236}">
                <a16:creationId xmlns:a16="http://schemas.microsoft.com/office/drawing/2014/main" id="{525C1A4C-B96A-463F-905B-2EA2E7922B16}"/>
              </a:ext>
            </a:extLst>
          </p:cNvPr>
          <p:cNvCxnSpPr/>
          <p:nvPr/>
        </p:nvCxnSpPr>
        <p:spPr>
          <a:xfrm>
            <a:off x="11328571" y="8178062"/>
            <a:ext cx="11382139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C6CACCFE-FEFC-4A91-85B6-CBBF9F642FC1}"/>
              </a:ext>
            </a:extLst>
          </p:cNvPr>
          <p:cNvGrpSpPr/>
          <p:nvPr/>
        </p:nvGrpSpPr>
        <p:grpSpPr>
          <a:xfrm>
            <a:off x="0" y="12058096"/>
            <a:ext cx="559837" cy="1657904"/>
            <a:chOff x="0" y="12058096"/>
            <a:chExt cx="559837" cy="1657904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8FF58D59-DA6E-4A51-AB44-19395BA6953E}"/>
                </a:ext>
              </a:extLst>
            </p:cNvPr>
            <p:cNvSpPr/>
            <p:nvPr/>
          </p:nvSpPr>
          <p:spPr>
            <a:xfrm>
              <a:off x="0" y="12887048"/>
              <a:ext cx="559837" cy="828952"/>
            </a:xfrm>
            <a:prstGeom prst="rect">
              <a:avLst/>
            </a:prstGeom>
            <a:solidFill>
              <a:srgbClr val="004D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D3556FAA-94E9-4710-BA8F-3FB1C3B7B279}"/>
                </a:ext>
              </a:extLst>
            </p:cNvPr>
            <p:cNvSpPr/>
            <p:nvPr/>
          </p:nvSpPr>
          <p:spPr>
            <a:xfrm>
              <a:off x="0" y="12058096"/>
              <a:ext cx="559837" cy="828952"/>
            </a:xfrm>
            <a:prstGeom prst="rect">
              <a:avLst/>
            </a:prstGeom>
            <a:solidFill>
              <a:srgbClr val="94C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63CC329-4BFC-4C51-9DEA-41D32178F2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2" y="11718915"/>
            <a:ext cx="3412043" cy="151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70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23">
            <a:extLst>
              <a:ext uri="{FF2B5EF4-FFF2-40B4-BE49-F238E27FC236}">
                <a16:creationId xmlns:a16="http://schemas.microsoft.com/office/drawing/2014/main" id="{13B44919-F99D-4B3C-A830-06BABA0F88CF}"/>
              </a:ext>
            </a:extLst>
          </p:cNvPr>
          <p:cNvSpPr/>
          <p:nvPr/>
        </p:nvSpPr>
        <p:spPr>
          <a:xfrm>
            <a:off x="5542384" y="9946430"/>
            <a:ext cx="18844792" cy="3781915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1B1CB3-5B78-468D-BD47-E5EFFB43D63D}"/>
              </a:ext>
            </a:extLst>
          </p:cNvPr>
          <p:cNvSpPr txBox="1"/>
          <p:nvPr/>
        </p:nvSpPr>
        <p:spPr>
          <a:xfrm>
            <a:off x="9522260" y="737614"/>
            <a:ext cx="14291897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000"/>
              </a:lnSpc>
            </a:pPr>
            <a:r>
              <a:rPr lang="ru-RU" sz="8000" b="1" dirty="0">
                <a:solidFill>
                  <a:srgbClr val="004D9E"/>
                </a:solidFill>
              </a:rPr>
              <a:t>ОПЕРАЦИОННЫЙ ЛИЗИНГ / ОПЕРАЦИОННАЯ АРЕНДА</a:t>
            </a:r>
            <a:endParaRPr lang="vi-VN" sz="8000" b="1" dirty="0">
              <a:solidFill>
                <a:srgbClr val="004D9E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12058096"/>
            <a:ext cx="559837" cy="1657904"/>
            <a:chOff x="0" y="12058096"/>
            <a:chExt cx="559837" cy="165790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12887048"/>
              <a:ext cx="559837" cy="828952"/>
            </a:xfrm>
            <a:prstGeom prst="rect">
              <a:avLst/>
            </a:prstGeom>
            <a:solidFill>
              <a:srgbClr val="004D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0" y="12058096"/>
              <a:ext cx="559837" cy="828952"/>
            </a:xfrm>
            <a:prstGeom prst="rect">
              <a:avLst/>
            </a:prstGeom>
            <a:solidFill>
              <a:srgbClr val="94C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Rectangle 17">
            <a:extLst>
              <a:ext uri="{FF2B5EF4-FFF2-40B4-BE49-F238E27FC236}">
                <a16:creationId xmlns:a16="http://schemas.microsoft.com/office/drawing/2014/main" id="{A9A1627E-FC62-4FD1-89A0-31A09118221F}"/>
              </a:ext>
            </a:extLst>
          </p:cNvPr>
          <p:cNvSpPr/>
          <p:nvPr/>
        </p:nvSpPr>
        <p:spPr>
          <a:xfrm>
            <a:off x="10319657" y="4117370"/>
            <a:ext cx="10842172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  <a:spcAft>
                <a:spcPts val="800"/>
              </a:spcAft>
            </a:pPr>
            <a:r>
              <a:rPr lang="ru-RU" sz="25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Это инструмент, который помогает компаниям оптимизировать затраты на автопарк, сократить расходы при приобретении новых автомобилей, а также исключить риски остаточной стоимости и стоимости ремонтных работ в период эксплуатации автомобиля.</a:t>
            </a:r>
            <a:endParaRPr lang="en-US" sz="25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8" name="Picture Placeholder 3">
            <a:extLst>
              <a:ext uri="{FF2B5EF4-FFF2-40B4-BE49-F238E27FC236}">
                <a16:creationId xmlns:a16="http://schemas.microsoft.com/office/drawing/2014/main" id="{ED48250F-9345-4B60-95C1-C4A45CE56004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726" y="0"/>
            <a:ext cx="7944645" cy="13728346"/>
          </a:xfrm>
          <a:prstGeom prst="rect">
            <a:avLst/>
          </a:prstGeom>
        </p:spPr>
      </p:pic>
      <p:sp>
        <p:nvSpPr>
          <p:cNvPr id="18" name="Freeform 7"/>
          <p:cNvSpPr>
            <a:spLocks noEditPoints="1"/>
          </p:cNvSpPr>
          <p:nvPr/>
        </p:nvSpPr>
        <p:spPr bwMode="auto">
          <a:xfrm>
            <a:off x="20941658" y="10356979"/>
            <a:ext cx="1041313" cy="757631"/>
          </a:xfrm>
          <a:custGeom>
            <a:avLst/>
            <a:gdLst>
              <a:gd name="T0" fmla="*/ 62 w 1054"/>
              <a:gd name="T1" fmla="*/ 360 h 757"/>
              <a:gd name="T2" fmla="*/ 58 w 1054"/>
              <a:gd name="T3" fmla="*/ 358 h 757"/>
              <a:gd name="T4" fmla="*/ 7 w 1054"/>
              <a:gd name="T5" fmla="*/ 312 h 757"/>
              <a:gd name="T6" fmla="*/ 1 w 1054"/>
              <a:gd name="T7" fmla="*/ 248 h 757"/>
              <a:gd name="T8" fmla="*/ 21 w 1054"/>
              <a:gd name="T9" fmla="*/ 224 h 757"/>
              <a:gd name="T10" fmla="*/ 103 w 1054"/>
              <a:gd name="T11" fmla="*/ 223 h 757"/>
              <a:gd name="T12" fmla="*/ 135 w 1054"/>
              <a:gd name="T13" fmla="*/ 201 h 757"/>
              <a:gd name="T14" fmla="*/ 189 w 1054"/>
              <a:gd name="T15" fmla="*/ 98 h 757"/>
              <a:gd name="T16" fmla="*/ 311 w 1054"/>
              <a:gd name="T17" fmla="*/ 27 h 757"/>
              <a:gd name="T18" fmla="*/ 584 w 1054"/>
              <a:gd name="T19" fmla="*/ 3 h 757"/>
              <a:gd name="T20" fmla="*/ 792 w 1054"/>
              <a:gd name="T21" fmla="*/ 47 h 757"/>
              <a:gd name="T22" fmla="*/ 873 w 1054"/>
              <a:gd name="T23" fmla="*/ 120 h 757"/>
              <a:gd name="T24" fmla="*/ 915 w 1054"/>
              <a:gd name="T25" fmla="*/ 207 h 757"/>
              <a:gd name="T26" fmla="*/ 939 w 1054"/>
              <a:gd name="T27" fmla="*/ 223 h 757"/>
              <a:gd name="T28" fmla="*/ 1013 w 1054"/>
              <a:gd name="T29" fmla="*/ 223 h 757"/>
              <a:gd name="T30" fmla="*/ 1049 w 1054"/>
              <a:gd name="T31" fmla="*/ 267 h 757"/>
              <a:gd name="T32" fmla="*/ 1038 w 1054"/>
              <a:gd name="T33" fmla="*/ 322 h 757"/>
              <a:gd name="T34" fmla="*/ 995 w 1054"/>
              <a:gd name="T35" fmla="*/ 358 h 757"/>
              <a:gd name="T36" fmla="*/ 984 w 1054"/>
              <a:gd name="T37" fmla="*/ 358 h 757"/>
              <a:gd name="T38" fmla="*/ 1008 w 1054"/>
              <a:gd name="T39" fmla="*/ 404 h 757"/>
              <a:gd name="T40" fmla="*/ 971 w 1054"/>
              <a:gd name="T41" fmla="*/ 609 h 757"/>
              <a:gd name="T42" fmla="*/ 965 w 1054"/>
              <a:gd name="T43" fmla="*/ 626 h 757"/>
              <a:gd name="T44" fmla="*/ 965 w 1054"/>
              <a:gd name="T45" fmla="*/ 709 h 757"/>
              <a:gd name="T46" fmla="*/ 918 w 1054"/>
              <a:gd name="T47" fmla="*/ 756 h 757"/>
              <a:gd name="T48" fmla="*/ 828 w 1054"/>
              <a:gd name="T49" fmla="*/ 756 h 757"/>
              <a:gd name="T50" fmla="*/ 783 w 1054"/>
              <a:gd name="T51" fmla="*/ 715 h 757"/>
              <a:gd name="T52" fmla="*/ 783 w 1054"/>
              <a:gd name="T53" fmla="*/ 712 h 757"/>
              <a:gd name="T54" fmla="*/ 745 w 1054"/>
              <a:gd name="T55" fmla="*/ 675 h 757"/>
              <a:gd name="T56" fmla="*/ 285 w 1054"/>
              <a:gd name="T57" fmla="*/ 675 h 757"/>
              <a:gd name="T58" fmla="*/ 265 w 1054"/>
              <a:gd name="T59" fmla="*/ 695 h 757"/>
              <a:gd name="T60" fmla="*/ 264 w 1054"/>
              <a:gd name="T61" fmla="*/ 718 h 757"/>
              <a:gd name="T62" fmla="*/ 219 w 1054"/>
              <a:gd name="T63" fmla="*/ 756 h 757"/>
              <a:gd name="T64" fmla="*/ 125 w 1054"/>
              <a:gd name="T65" fmla="*/ 756 h 757"/>
              <a:gd name="T66" fmla="*/ 81 w 1054"/>
              <a:gd name="T67" fmla="*/ 714 h 757"/>
              <a:gd name="T68" fmla="*/ 81 w 1054"/>
              <a:gd name="T69" fmla="*/ 630 h 757"/>
              <a:gd name="T70" fmla="*/ 68 w 1054"/>
              <a:gd name="T71" fmla="*/ 597 h 757"/>
              <a:gd name="T72" fmla="*/ 59 w 1054"/>
              <a:gd name="T73" fmla="*/ 365 h 757"/>
              <a:gd name="T74" fmla="*/ 62 w 1054"/>
              <a:gd name="T75" fmla="*/ 360 h 757"/>
              <a:gd name="T76" fmla="*/ 844 w 1054"/>
              <a:gd name="T77" fmla="*/ 264 h 757"/>
              <a:gd name="T78" fmla="*/ 808 w 1054"/>
              <a:gd name="T79" fmla="*/ 183 h 757"/>
              <a:gd name="T80" fmla="*/ 729 w 1054"/>
              <a:gd name="T81" fmla="*/ 117 h 757"/>
              <a:gd name="T82" fmla="*/ 583 w 1054"/>
              <a:gd name="T83" fmla="*/ 92 h 757"/>
              <a:gd name="T84" fmla="*/ 329 w 1054"/>
              <a:gd name="T85" fmla="*/ 114 h 757"/>
              <a:gd name="T86" fmla="*/ 238 w 1054"/>
              <a:gd name="T87" fmla="*/ 184 h 757"/>
              <a:gd name="T88" fmla="*/ 203 w 1054"/>
              <a:gd name="T89" fmla="*/ 264 h 757"/>
              <a:gd name="T90" fmla="*/ 844 w 1054"/>
              <a:gd name="T91" fmla="*/ 264 h 757"/>
              <a:gd name="T92" fmla="*/ 227 w 1054"/>
              <a:gd name="T93" fmla="*/ 560 h 757"/>
              <a:gd name="T94" fmla="*/ 302 w 1054"/>
              <a:gd name="T95" fmla="*/ 486 h 757"/>
              <a:gd name="T96" fmla="*/ 225 w 1054"/>
              <a:gd name="T97" fmla="*/ 409 h 757"/>
              <a:gd name="T98" fmla="*/ 150 w 1054"/>
              <a:gd name="T99" fmla="*/ 485 h 757"/>
              <a:gd name="T100" fmla="*/ 227 w 1054"/>
              <a:gd name="T101" fmla="*/ 560 h 757"/>
              <a:gd name="T102" fmla="*/ 821 w 1054"/>
              <a:gd name="T103" fmla="*/ 560 h 757"/>
              <a:gd name="T104" fmla="*/ 896 w 1054"/>
              <a:gd name="T105" fmla="*/ 486 h 757"/>
              <a:gd name="T106" fmla="*/ 822 w 1054"/>
              <a:gd name="T107" fmla="*/ 409 h 757"/>
              <a:gd name="T108" fmla="*/ 746 w 1054"/>
              <a:gd name="T109" fmla="*/ 484 h 757"/>
              <a:gd name="T110" fmla="*/ 821 w 1054"/>
              <a:gd name="T111" fmla="*/ 560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54" h="757">
                <a:moveTo>
                  <a:pt x="62" y="360"/>
                </a:moveTo>
                <a:cubicBezTo>
                  <a:pt x="60" y="359"/>
                  <a:pt x="59" y="358"/>
                  <a:pt x="58" y="358"/>
                </a:cubicBezTo>
                <a:cubicBezTo>
                  <a:pt x="22" y="362"/>
                  <a:pt x="11" y="348"/>
                  <a:pt x="7" y="312"/>
                </a:cubicBezTo>
                <a:cubicBezTo>
                  <a:pt x="5" y="291"/>
                  <a:pt x="3" y="269"/>
                  <a:pt x="1" y="248"/>
                </a:cubicBezTo>
                <a:cubicBezTo>
                  <a:pt x="0" y="233"/>
                  <a:pt x="7" y="225"/>
                  <a:pt x="21" y="224"/>
                </a:cubicBezTo>
                <a:cubicBezTo>
                  <a:pt x="48" y="223"/>
                  <a:pt x="76" y="222"/>
                  <a:pt x="103" y="223"/>
                </a:cubicBezTo>
                <a:cubicBezTo>
                  <a:pt x="120" y="223"/>
                  <a:pt x="128" y="218"/>
                  <a:pt x="135" y="201"/>
                </a:cubicBezTo>
                <a:cubicBezTo>
                  <a:pt x="151" y="166"/>
                  <a:pt x="169" y="131"/>
                  <a:pt x="189" y="98"/>
                </a:cubicBezTo>
                <a:cubicBezTo>
                  <a:pt x="217" y="55"/>
                  <a:pt x="265" y="41"/>
                  <a:pt x="311" y="27"/>
                </a:cubicBezTo>
                <a:cubicBezTo>
                  <a:pt x="400" y="0"/>
                  <a:pt x="492" y="0"/>
                  <a:pt x="584" y="3"/>
                </a:cubicBezTo>
                <a:cubicBezTo>
                  <a:pt x="655" y="6"/>
                  <a:pt x="725" y="18"/>
                  <a:pt x="792" y="47"/>
                </a:cubicBezTo>
                <a:cubicBezTo>
                  <a:pt x="827" y="63"/>
                  <a:pt x="854" y="87"/>
                  <a:pt x="873" y="120"/>
                </a:cubicBezTo>
                <a:cubicBezTo>
                  <a:pt x="889" y="148"/>
                  <a:pt x="902" y="177"/>
                  <a:pt x="915" y="207"/>
                </a:cubicBezTo>
                <a:cubicBezTo>
                  <a:pt x="920" y="219"/>
                  <a:pt x="927" y="223"/>
                  <a:pt x="939" y="223"/>
                </a:cubicBezTo>
                <a:cubicBezTo>
                  <a:pt x="964" y="222"/>
                  <a:pt x="989" y="222"/>
                  <a:pt x="1013" y="223"/>
                </a:cubicBezTo>
                <a:cubicBezTo>
                  <a:pt x="1043" y="223"/>
                  <a:pt x="1054" y="237"/>
                  <a:pt x="1049" y="267"/>
                </a:cubicBezTo>
                <a:cubicBezTo>
                  <a:pt x="1045" y="286"/>
                  <a:pt x="1042" y="304"/>
                  <a:pt x="1038" y="322"/>
                </a:cubicBezTo>
                <a:cubicBezTo>
                  <a:pt x="1032" y="352"/>
                  <a:pt x="1025" y="358"/>
                  <a:pt x="995" y="358"/>
                </a:cubicBezTo>
                <a:cubicBezTo>
                  <a:pt x="992" y="358"/>
                  <a:pt x="988" y="358"/>
                  <a:pt x="984" y="358"/>
                </a:cubicBezTo>
                <a:cubicBezTo>
                  <a:pt x="992" y="374"/>
                  <a:pt x="1002" y="388"/>
                  <a:pt x="1008" y="404"/>
                </a:cubicBezTo>
                <a:cubicBezTo>
                  <a:pt x="1038" y="480"/>
                  <a:pt x="1024" y="548"/>
                  <a:pt x="971" y="609"/>
                </a:cubicBezTo>
                <a:cubicBezTo>
                  <a:pt x="968" y="613"/>
                  <a:pt x="965" y="621"/>
                  <a:pt x="965" y="626"/>
                </a:cubicBezTo>
                <a:cubicBezTo>
                  <a:pt x="965" y="654"/>
                  <a:pt x="965" y="681"/>
                  <a:pt x="965" y="709"/>
                </a:cubicBezTo>
                <a:cubicBezTo>
                  <a:pt x="965" y="741"/>
                  <a:pt x="949" y="756"/>
                  <a:pt x="918" y="756"/>
                </a:cubicBezTo>
                <a:cubicBezTo>
                  <a:pt x="888" y="757"/>
                  <a:pt x="858" y="757"/>
                  <a:pt x="828" y="756"/>
                </a:cubicBezTo>
                <a:cubicBezTo>
                  <a:pt x="802" y="756"/>
                  <a:pt x="785" y="741"/>
                  <a:pt x="783" y="715"/>
                </a:cubicBezTo>
                <a:cubicBezTo>
                  <a:pt x="783" y="714"/>
                  <a:pt x="783" y="713"/>
                  <a:pt x="783" y="712"/>
                </a:cubicBezTo>
                <a:cubicBezTo>
                  <a:pt x="782" y="675"/>
                  <a:pt x="782" y="675"/>
                  <a:pt x="745" y="675"/>
                </a:cubicBezTo>
                <a:cubicBezTo>
                  <a:pt x="592" y="675"/>
                  <a:pt x="438" y="675"/>
                  <a:pt x="285" y="675"/>
                </a:cubicBezTo>
                <a:cubicBezTo>
                  <a:pt x="265" y="675"/>
                  <a:pt x="265" y="675"/>
                  <a:pt x="265" y="695"/>
                </a:cubicBezTo>
                <a:cubicBezTo>
                  <a:pt x="265" y="703"/>
                  <a:pt x="265" y="710"/>
                  <a:pt x="264" y="718"/>
                </a:cubicBezTo>
                <a:cubicBezTo>
                  <a:pt x="260" y="742"/>
                  <a:pt x="243" y="756"/>
                  <a:pt x="219" y="756"/>
                </a:cubicBezTo>
                <a:cubicBezTo>
                  <a:pt x="188" y="757"/>
                  <a:pt x="156" y="757"/>
                  <a:pt x="125" y="756"/>
                </a:cubicBezTo>
                <a:cubicBezTo>
                  <a:pt x="99" y="756"/>
                  <a:pt x="82" y="740"/>
                  <a:pt x="81" y="714"/>
                </a:cubicBezTo>
                <a:cubicBezTo>
                  <a:pt x="81" y="686"/>
                  <a:pt x="80" y="658"/>
                  <a:pt x="81" y="630"/>
                </a:cubicBezTo>
                <a:cubicBezTo>
                  <a:pt x="82" y="616"/>
                  <a:pt x="77" y="607"/>
                  <a:pt x="68" y="597"/>
                </a:cubicBezTo>
                <a:cubicBezTo>
                  <a:pt x="13" y="539"/>
                  <a:pt x="11" y="428"/>
                  <a:pt x="59" y="365"/>
                </a:cubicBezTo>
                <a:cubicBezTo>
                  <a:pt x="60" y="363"/>
                  <a:pt x="61" y="361"/>
                  <a:pt x="62" y="360"/>
                </a:cubicBezTo>
                <a:close/>
                <a:moveTo>
                  <a:pt x="844" y="264"/>
                </a:moveTo>
                <a:cubicBezTo>
                  <a:pt x="831" y="235"/>
                  <a:pt x="819" y="209"/>
                  <a:pt x="808" y="183"/>
                </a:cubicBezTo>
                <a:cubicBezTo>
                  <a:pt x="793" y="147"/>
                  <a:pt x="765" y="128"/>
                  <a:pt x="729" y="117"/>
                </a:cubicBezTo>
                <a:cubicBezTo>
                  <a:pt x="682" y="102"/>
                  <a:pt x="633" y="95"/>
                  <a:pt x="583" y="92"/>
                </a:cubicBezTo>
                <a:cubicBezTo>
                  <a:pt x="497" y="87"/>
                  <a:pt x="413" y="90"/>
                  <a:pt x="329" y="114"/>
                </a:cubicBezTo>
                <a:cubicBezTo>
                  <a:pt x="289" y="125"/>
                  <a:pt x="255" y="143"/>
                  <a:pt x="238" y="184"/>
                </a:cubicBezTo>
                <a:cubicBezTo>
                  <a:pt x="227" y="210"/>
                  <a:pt x="215" y="235"/>
                  <a:pt x="203" y="264"/>
                </a:cubicBezTo>
                <a:cubicBezTo>
                  <a:pt x="418" y="264"/>
                  <a:pt x="629" y="264"/>
                  <a:pt x="844" y="264"/>
                </a:cubicBezTo>
                <a:close/>
                <a:moveTo>
                  <a:pt x="227" y="560"/>
                </a:moveTo>
                <a:cubicBezTo>
                  <a:pt x="268" y="560"/>
                  <a:pt x="302" y="526"/>
                  <a:pt x="302" y="486"/>
                </a:cubicBezTo>
                <a:cubicBezTo>
                  <a:pt x="302" y="442"/>
                  <a:pt x="269" y="410"/>
                  <a:pt x="225" y="409"/>
                </a:cubicBezTo>
                <a:cubicBezTo>
                  <a:pt x="181" y="409"/>
                  <a:pt x="151" y="445"/>
                  <a:pt x="150" y="485"/>
                </a:cubicBezTo>
                <a:cubicBezTo>
                  <a:pt x="150" y="523"/>
                  <a:pt x="182" y="563"/>
                  <a:pt x="227" y="560"/>
                </a:cubicBezTo>
                <a:close/>
                <a:moveTo>
                  <a:pt x="821" y="560"/>
                </a:moveTo>
                <a:cubicBezTo>
                  <a:pt x="864" y="561"/>
                  <a:pt x="896" y="529"/>
                  <a:pt x="896" y="486"/>
                </a:cubicBezTo>
                <a:cubicBezTo>
                  <a:pt x="896" y="441"/>
                  <a:pt x="866" y="409"/>
                  <a:pt x="822" y="409"/>
                </a:cubicBezTo>
                <a:cubicBezTo>
                  <a:pt x="780" y="409"/>
                  <a:pt x="747" y="441"/>
                  <a:pt x="746" y="484"/>
                </a:cubicBezTo>
                <a:cubicBezTo>
                  <a:pt x="745" y="526"/>
                  <a:pt x="779" y="560"/>
                  <a:pt x="821" y="560"/>
                </a:cubicBezTo>
                <a:close/>
              </a:path>
            </a:pathLst>
          </a:custGeom>
          <a:noFill/>
          <a:ln w="28575">
            <a:solidFill>
              <a:srgbClr val="004D9E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14593078" y="10282021"/>
            <a:ext cx="909058" cy="934625"/>
            <a:chOff x="14683359" y="8186573"/>
            <a:chExt cx="1690302" cy="1737841"/>
          </a:xfrm>
          <a:noFill/>
        </p:grpSpPr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14683359" y="8186573"/>
              <a:ext cx="1601628" cy="1550435"/>
            </a:xfrm>
            <a:custGeom>
              <a:avLst/>
              <a:gdLst>
                <a:gd name="T0" fmla="*/ 869 w 872"/>
                <a:gd name="T1" fmla="*/ 362 h 833"/>
                <a:gd name="T2" fmla="*/ 385 w 872"/>
                <a:gd name="T3" fmla="*/ 390 h 833"/>
                <a:gd name="T4" fmla="*/ 327 w 872"/>
                <a:gd name="T5" fmla="*/ 830 h 833"/>
                <a:gd name="T6" fmla="*/ 309 w 872"/>
                <a:gd name="T7" fmla="*/ 833 h 833"/>
                <a:gd name="T8" fmla="*/ 61 w 872"/>
                <a:gd name="T9" fmla="*/ 833 h 833"/>
                <a:gd name="T10" fmla="*/ 36 w 872"/>
                <a:gd name="T11" fmla="*/ 830 h 833"/>
                <a:gd name="T12" fmla="*/ 0 w 872"/>
                <a:gd name="T13" fmla="*/ 785 h 833"/>
                <a:gd name="T14" fmla="*/ 0 w 872"/>
                <a:gd name="T15" fmla="*/ 138 h 833"/>
                <a:gd name="T16" fmla="*/ 43 w 872"/>
                <a:gd name="T17" fmla="*/ 92 h 833"/>
                <a:gd name="T18" fmla="*/ 122 w 872"/>
                <a:gd name="T19" fmla="*/ 90 h 833"/>
                <a:gd name="T20" fmla="*/ 137 w 872"/>
                <a:gd name="T21" fmla="*/ 74 h 833"/>
                <a:gd name="T22" fmla="*/ 137 w 872"/>
                <a:gd name="T23" fmla="*/ 47 h 833"/>
                <a:gd name="T24" fmla="*/ 184 w 872"/>
                <a:gd name="T25" fmla="*/ 0 h 833"/>
                <a:gd name="T26" fmla="*/ 231 w 872"/>
                <a:gd name="T27" fmla="*/ 48 h 833"/>
                <a:gd name="T28" fmla="*/ 231 w 872"/>
                <a:gd name="T29" fmla="*/ 72 h 833"/>
                <a:gd name="T30" fmla="*/ 249 w 872"/>
                <a:gd name="T31" fmla="*/ 90 h 833"/>
                <a:gd name="T32" fmla="*/ 665 w 872"/>
                <a:gd name="T33" fmla="*/ 90 h 833"/>
                <a:gd name="T34" fmla="*/ 682 w 872"/>
                <a:gd name="T35" fmla="*/ 72 h 833"/>
                <a:gd name="T36" fmla="*/ 682 w 872"/>
                <a:gd name="T37" fmla="*/ 42 h 833"/>
                <a:gd name="T38" fmla="*/ 725 w 872"/>
                <a:gd name="T39" fmla="*/ 0 h 833"/>
                <a:gd name="T40" fmla="*/ 779 w 872"/>
                <a:gd name="T41" fmla="*/ 54 h 833"/>
                <a:gd name="T42" fmla="*/ 813 w 872"/>
                <a:gd name="T43" fmla="*/ 90 h 833"/>
                <a:gd name="T44" fmla="*/ 871 w 872"/>
                <a:gd name="T45" fmla="*/ 149 h 833"/>
                <a:gd name="T46" fmla="*/ 870 w 872"/>
                <a:gd name="T47" fmla="*/ 343 h 833"/>
                <a:gd name="T48" fmla="*/ 869 w 872"/>
                <a:gd name="T49" fmla="*/ 362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2" h="833">
                  <a:moveTo>
                    <a:pt x="869" y="362"/>
                  </a:moveTo>
                  <a:cubicBezTo>
                    <a:pt x="698" y="247"/>
                    <a:pt x="532" y="245"/>
                    <a:pt x="385" y="390"/>
                  </a:cubicBezTo>
                  <a:cubicBezTo>
                    <a:pt x="257" y="516"/>
                    <a:pt x="249" y="669"/>
                    <a:pt x="327" y="830"/>
                  </a:cubicBezTo>
                  <a:cubicBezTo>
                    <a:pt x="320" y="831"/>
                    <a:pt x="315" y="833"/>
                    <a:pt x="309" y="833"/>
                  </a:cubicBezTo>
                  <a:cubicBezTo>
                    <a:pt x="227" y="833"/>
                    <a:pt x="144" y="833"/>
                    <a:pt x="61" y="833"/>
                  </a:cubicBezTo>
                  <a:cubicBezTo>
                    <a:pt x="53" y="833"/>
                    <a:pt x="44" y="832"/>
                    <a:pt x="36" y="830"/>
                  </a:cubicBezTo>
                  <a:cubicBezTo>
                    <a:pt x="15" y="826"/>
                    <a:pt x="0" y="807"/>
                    <a:pt x="0" y="785"/>
                  </a:cubicBezTo>
                  <a:cubicBezTo>
                    <a:pt x="0" y="569"/>
                    <a:pt x="0" y="354"/>
                    <a:pt x="0" y="138"/>
                  </a:cubicBezTo>
                  <a:cubicBezTo>
                    <a:pt x="0" y="112"/>
                    <a:pt x="16" y="94"/>
                    <a:pt x="43" y="92"/>
                  </a:cubicBezTo>
                  <a:cubicBezTo>
                    <a:pt x="69" y="90"/>
                    <a:pt x="95" y="90"/>
                    <a:pt x="122" y="90"/>
                  </a:cubicBezTo>
                  <a:cubicBezTo>
                    <a:pt x="133" y="90"/>
                    <a:pt x="138" y="86"/>
                    <a:pt x="137" y="74"/>
                  </a:cubicBezTo>
                  <a:cubicBezTo>
                    <a:pt x="137" y="65"/>
                    <a:pt x="137" y="56"/>
                    <a:pt x="137" y="47"/>
                  </a:cubicBezTo>
                  <a:cubicBezTo>
                    <a:pt x="137" y="15"/>
                    <a:pt x="152" y="0"/>
                    <a:pt x="184" y="0"/>
                  </a:cubicBezTo>
                  <a:cubicBezTo>
                    <a:pt x="218" y="0"/>
                    <a:pt x="231" y="14"/>
                    <a:pt x="231" y="48"/>
                  </a:cubicBezTo>
                  <a:cubicBezTo>
                    <a:pt x="231" y="56"/>
                    <a:pt x="232" y="64"/>
                    <a:pt x="231" y="72"/>
                  </a:cubicBezTo>
                  <a:cubicBezTo>
                    <a:pt x="230" y="86"/>
                    <a:pt x="235" y="90"/>
                    <a:pt x="249" y="90"/>
                  </a:cubicBezTo>
                  <a:cubicBezTo>
                    <a:pt x="387" y="90"/>
                    <a:pt x="526" y="90"/>
                    <a:pt x="665" y="90"/>
                  </a:cubicBezTo>
                  <a:cubicBezTo>
                    <a:pt x="679" y="90"/>
                    <a:pt x="684" y="86"/>
                    <a:pt x="682" y="72"/>
                  </a:cubicBezTo>
                  <a:cubicBezTo>
                    <a:pt x="682" y="62"/>
                    <a:pt x="682" y="52"/>
                    <a:pt x="682" y="42"/>
                  </a:cubicBezTo>
                  <a:cubicBezTo>
                    <a:pt x="684" y="17"/>
                    <a:pt x="700" y="1"/>
                    <a:pt x="725" y="0"/>
                  </a:cubicBezTo>
                  <a:cubicBezTo>
                    <a:pt x="766" y="0"/>
                    <a:pt x="779" y="13"/>
                    <a:pt x="779" y="54"/>
                  </a:cubicBezTo>
                  <a:cubicBezTo>
                    <a:pt x="779" y="88"/>
                    <a:pt x="779" y="89"/>
                    <a:pt x="813" y="90"/>
                  </a:cubicBezTo>
                  <a:cubicBezTo>
                    <a:pt x="850" y="90"/>
                    <a:pt x="872" y="115"/>
                    <a:pt x="871" y="149"/>
                  </a:cubicBezTo>
                  <a:cubicBezTo>
                    <a:pt x="869" y="214"/>
                    <a:pt x="870" y="278"/>
                    <a:pt x="870" y="343"/>
                  </a:cubicBezTo>
                  <a:cubicBezTo>
                    <a:pt x="870" y="348"/>
                    <a:pt x="870" y="353"/>
                    <a:pt x="869" y="362"/>
                  </a:cubicBezTo>
                  <a:close/>
                </a:path>
              </a:pathLst>
            </a:custGeom>
            <a:grpFill/>
            <a:ln w="28575">
              <a:solidFill>
                <a:srgbClr val="004D9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9"/>
            <p:cNvSpPr>
              <a:spLocks noEditPoints="1"/>
            </p:cNvSpPr>
            <p:nvPr/>
          </p:nvSpPr>
          <p:spPr bwMode="auto">
            <a:xfrm>
              <a:off x="15348875" y="8863975"/>
              <a:ext cx="1024786" cy="1060439"/>
            </a:xfrm>
            <a:custGeom>
              <a:avLst/>
              <a:gdLst>
                <a:gd name="T0" fmla="*/ 278 w 558"/>
                <a:gd name="T1" fmla="*/ 558 h 570"/>
                <a:gd name="T2" fmla="*/ 1 w 558"/>
                <a:gd name="T3" fmla="*/ 280 h 570"/>
                <a:gd name="T4" fmla="*/ 279 w 558"/>
                <a:gd name="T5" fmla="*/ 2 h 570"/>
                <a:gd name="T6" fmla="*/ 555 w 558"/>
                <a:gd name="T7" fmla="*/ 288 h 570"/>
                <a:gd name="T8" fmla="*/ 278 w 558"/>
                <a:gd name="T9" fmla="*/ 558 h 570"/>
                <a:gd name="T10" fmla="*/ 236 w 558"/>
                <a:gd name="T11" fmla="*/ 211 h 570"/>
                <a:gd name="T12" fmla="*/ 236 w 558"/>
                <a:gd name="T13" fmla="*/ 278 h 570"/>
                <a:gd name="T14" fmla="*/ 282 w 558"/>
                <a:gd name="T15" fmla="*/ 324 h 570"/>
                <a:gd name="T16" fmla="*/ 334 w 558"/>
                <a:gd name="T17" fmla="*/ 324 h 570"/>
                <a:gd name="T18" fmla="*/ 380 w 558"/>
                <a:gd name="T19" fmla="*/ 322 h 570"/>
                <a:gd name="T20" fmla="*/ 411 w 558"/>
                <a:gd name="T21" fmla="*/ 282 h 570"/>
                <a:gd name="T22" fmla="*/ 380 w 558"/>
                <a:gd name="T23" fmla="*/ 241 h 570"/>
                <a:gd name="T24" fmla="*/ 338 w 558"/>
                <a:gd name="T25" fmla="*/ 239 h 570"/>
                <a:gd name="T26" fmla="*/ 320 w 558"/>
                <a:gd name="T27" fmla="*/ 221 h 570"/>
                <a:gd name="T28" fmla="*/ 320 w 558"/>
                <a:gd name="T29" fmla="*/ 144 h 570"/>
                <a:gd name="T30" fmla="*/ 277 w 558"/>
                <a:gd name="T31" fmla="*/ 101 h 570"/>
                <a:gd name="T32" fmla="*/ 236 w 558"/>
                <a:gd name="T33" fmla="*/ 144 h 570"/>
                <a:gd name="T34" fmla="*/ 236 w 558"/>
                <a:gd name="T35" fmla="*/ 211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8" h="570">
                  <a:moveTo>
                    <a:pt x="278" y="558"/>
                  </a:moveTo>
                  <a:cubicBezTo>
                    <a:pt x="139" y="570"/>
                    <a:pt x="0" y="439"/>
                    <a:pt x="1" y="280"/>
                  </a:cubicBezTo>
                  <a:cubicBezTo>
                    <a:pt x="3" y="127"/>
                    <a:pt x="126" y="3"/>
                    <a:pt x="279" y="2"/>
                  </a:cubicBezTo>
                  <a:cubicBezTo>
                    <a:pt x="421" y="0"/>
                    <a:pt x="558" y="127"/>
                    <a:pt x="555" y="288"/>
                  </a:cubicBezTo>
                  <a:cubicBezTo>
                    <a:pt x="552" y="439"/>
                    <a:pt x="414" y="570"/>
                    <a:pt x="278" y="558"/>
                  </a:cubicBezTo>
                  <a:close/>
                  <a:moveTo>
                    <a:pt x="236" y="211"/>
                  </a:moveTo>
                  <a:cubicBezTo>
                    <a:pt x="236" y="234"/>
                    <a:pt x="236" y="256"/>
                    <a:pt x="236" y="278"/>
                  </a:cubicBezTo>
                  <a:cubicBezTo>
                    <a:pt x="237" y="309"/>
                    <a:pt x="251" y="323"/>
                    <a:pt x="282" y="324"/>
                  </a:cubicBezTo>
                  <a:cubicBezTo>
                    <a:pt x="299" y="325"/>
                    <a:pt x="316" y="325"/>
                    <a:pt x="334" y="324"/>
                  </a:cubicBezTo>
                  <a:cubicBezTo>
                    <a:pt x="349" y="324"/>
                    <a:pt x="365" y="324"/>
                    <a:pt x="380" y="322"/>
                  </a:cubicBezTo>
                  <a:cubicBezTo>
                    <a:pt x="400" y="318"/>
                    <a:pt x="411" y="303"/>
                    <a:pt x="411" y="282"/>
                  </a:cubicBezTo>
                  <a:cubicBezTo>
                    <a:pt x="411" y="262"/>
                    <a:pt x="399" y="244"/>
                    <a:pt x="380" y="241"/>
                  </a:cubicBezTo>
                  <a:cubicBezTo>
                    <a:pt x="366" y="239"/>
                    <a:pt x="352" y="238"/>
                    <a:pt x="338" y="239"/>
                  </a:cubicBezTo>
                  <a:cubicBezTo>
                    <a:pt x="324" y="239"/>
                    <a:pt x="320" y="234"/>
                    <a:pt x="320" y="221"/>
                  </a:cubicBezTo>
                  <a:cubicBezTo>
                    <a:pt x="321" y="195"/>
                    <a:pt x="321" y="169"/>
                    <a:pt x="320" y="144"/>
                  </a:cubicBezTo>
                  <a:cubicBezTo>
                    <a:pt x="319" y="115"/>
                    <a:pt x="303" y="100"/>
                    <a:pt x="277" y="101"/>
                  </a:cubicBezTo>
                  <a:cubicBezTo>
                    <a:pt x="251" y="101"/>
                    <a:pt x="237" y="116"/>
                    <a:pt x="236" y="144"/>
                  </a:cubicBezTo>
                  <a:cubicBezTo>
                    <a:pt x="236" y="167"/>
                    <a:pt x="236" y="189"/>
                    <a:pt x="236" y="211"/>
                  </a:cubicBezTo>
                  <a:close/>
                </a:path>
              </a:pathLst>
            </a:custGeom>
            <a:grpFill/>
            <a:ln w="28575">
              <a:solidFill>
                <a:srgbClr val="004D9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7554733" y="10289557"/>
            <a:ext cx="1025088" cy="957732"/>
            <a:chOff x="18320389" y="8125324"/>
            <a:chExt cx="1906047" cy="1780806"/>
          </a:xfrm>
          <a:noFill/>
        </p:grpSpPr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18320389" y="8125324"/>
              <a:ext cx="1906047" cy="1780806"/>
            </a:xfrm>
            <a:custGeom>
              <a:avLst/>
              <a:gdLst>
                <a:gd name="T0" fmla="*/ 765 w 1038"/>
                <a:gd name="T1" fmla="*/ 490 h 957"/>
                <a:gd name="T2" fmla="*/ 727 w 1038"/>
                <a:gd name="T3" fmla="*/ 413 h 957"/>
                <a:gd name="T4" fmla="*/ 777 w 1038"/>
                <a:gd name="T5" fmla="*/ 346 h 957"/>
                <a:gd name="T6" fmla="*/ 750 w 1038"/>
                <a:gd name="T7" fmla="*/ 325 h 957"/>
                <a:gd name="T8" fmla="*/ 733 w 1038"/>
                <a:gd name="T9" fmla="*/ 237 h 957"/>
                <a:gd name="T10" fmla="*/ 805 w 1038"/>
                <a:gd name="T11" fmla="*/ 190 h 957"/>
                <a:gd name="T12" fmla="*/ 948 w 1038"/>
                <a:gd name="T13" fmla="*/ 190 h 957"/>
                <a:gd name="T14" fmla="*/ 1027 w 1038"/>
                <a:gd name="T15" fmla="*/ 247 h 957"/>
                <a:gd name="T16" fmla="*/ 987 w 1038"/>
                <a:gd name="T17" fmla="*/ 341 h 957"/>
                <a:gd name="T18" fmla="*/ 980 w 1038"/>
                <a:gd name="T19" fmla="*/ 346 h 957"/>
                <a:gd name="T20" fmla="*/ 1025 w 1038"/>
                <a:gd name="T21" fmla="*/ 449 h 957"/>
                <a:gd name="T22" fmla="*/ 948 w 1038"/>
                <a:gd name="T23" fmla="*/ 499 h 957"/>
                <a:gd name="T24" fmla="*/ 989 w 1038"/>
                <a:gd name="T25" fmla="*/ 597 h 957"/>
                <a:gd name="T26" fmla="*/ 886 w 1038"/>
                <a:gd name="T27" fmla="*/ 651 h 957"/>
                <a:gd name="T28" fmla="*/ 904 w 1038"/>
                <a:gd name="T29" fmla="*/ 675 h 957"/>
                <a:gd name="T30" fmla="*/ 908 w 1038"/>
                <a:gd name="T31" fmla="*/ 763 h 957"/>
                <a:gd name="T32" fmla="*/ 836 w 1038"/>
                <a:gd name="T33" fmla="*/ 802 h 957"/>
                <a:gd name="T34" fmla="*/ 618 w 1038"/>
                <a:gd name="T35" fmla="*/ 802 h 957"/>
                <a:gd name="T36" fmla="*/ 466 w 1038"/>
                <a:gd name="T37" fmla="*/ 802 h 957"/>
                <a:gd name="T38" fmla="*/ 441 w 1038"/>
                <a:gd name="T39" fmla="*/ 813 h 957"/>
                <a:gd name="T40" fmla="*/ 313 w 1038"/>
                <a:gd name="T41" fmla="*/ 947 h 957"/>
                <a:gd name="T42" fmla="*/ 288 w 1038"/>
                <a:gd name="T43" fmla="*/ 947 h 957"/>
                <a:gd name="T44" fmla="*/ 62 w 1038"/>
                <a:gd name="T45" fmla="*/ 715 h 957"/>
                <a:gd name="T46" fmla="*/ 9 w 1038"/>
                <a:gd name="T47" fmla="*/ 661 h 957"/>
                <a:gd name="T48" fmla="*/ 9 w 1038"/>
                <a:gd name="T49" fmla="*/ 636 h 957"/>
                <a:gd name="T50" fmla="*/ 106 w 1038"/>
                <a:gd name="T51" fmla="*/ 538 h 957"/>
                <a:gd name="T52" fmla="*/ 110 w 1038"/>
                <a:gd name="T53" fmla="*/ 518 h 957"/>
                <a:gd name="T54" fmla="*/ 93 w 1038"/>
                <a:gd name="T55" fmla="*/ 448 h 957"/>
                <a:gd name="T56" fmla="*/ 92 w 1038"/>
                <a:gd name="T57" fmla="*/ 219 h 957"/>
                <a:gd name="T58" fmla="*/ 134 w 1038"/>
                <a:gd name="T59" fmla="*/ 149 h 957"/>
                <a:gd name="T60" fmla="*/ 351 w 1038"/>
                <a:gd name="T61" fmla="*/ 16 h 957"/>
                <a:gd name="T62" fmla="*/ 402 w 1038"/>
                <a:gd name="T63" fmla="*/ 27 h 957"/>
                <a:gd name="T64" fmla="*/ 422 w 1038"/>
                <a:gd name="T65" fmla="*/ 127 h 957"/>
                <a:gd name="T66" fmla="*/ 400 w 1038"/>
                <a:gd name="T67" fmla="*/ 159 h 957"/>
                <a:gd name="T68" fmla="*/ 298 w 1038"/>
                <a:gd name="T69" fmla="*/ 266 h 957"/>
                <a:gd name="T70" fmla="*/ 311 w 1038"/>
                <a:gd name="T71" fmla="*/ 299 h 957"/>
                <a:gd name="T72" fmla="*/ 344 w 1038"/>
                <a:gd name="T73" fmla="*/ 251 h 957"/>
                <a:gd name="T74" fmla="*/ 524 w 1038"/>
                <a:gd name="T75" fmla="*/ 140 h 957"/>
                <a:gd name="T76" fmla="*/ 540 w 1038"/>
                <a:gd name="T77" fmla="*/ 125 h 957"/>
                <a:gd name="T78" fmla="*/ 522 w 1038"/>
                <a:gd name="T79" fmla="*/ 105 h 957"/>
                <a:gd name="T80" fmla="*/ 503 w 1038"/>
                <a:gd name="T81" fmla="*/ 86 h 957"/>
                <a:gd name="T82" fmla="*/ 503 w 1038"/>
                <a:gd name="T83" fmla="*/ 36 h 957"/>
                <a:gd name="T84" fmla="*/ 516 w 1038"/>
                <a:gd name="T85" fmla="*/ 21 h 957"/>
                <a:gd name="T86" fmla="*/ 645 w 1038"/>
                <a:gd name="T87" fmla="*/ 21 h 957"/>
                <a:gd name="T88" fmla="*/ 658 w 1038"/>
                <a:gd name="T89" fmla="*/ 34 h 957"/>
                <a:gd name="T90" fmla="*/ 658 w 1038"/>
                <a:gd name="T91" fmla="*/ 88 h 957"/>
                <a:gd name="T92" fmla="*/ 640 w 1038"/>
                <a:gd name="T93" fmla="*/ 106 h 957"/>
                <a:gd name="T94" fmla="*/ 621 w 1038"/>
                <a:gd name="T95" fmla="*/ 126 h 957"/>
                <a:gd name="T96" fmla="*/ 634 w 1038"/>
                <a:gd name="T97" fmla="*/ 139 h 957"/>
                <a:gd name="T98" fmla="*/ 723 w 1038"/>
                <a:gd name="T99" fmla="*/ 173 h 957"/>
                <a:gd name="T100" fmla="*/ 727 w 1038"/>
                <a:gd name="T101" fmla="*/ 194 h 957"/>
                <a:gd name="T102" fmla="*/ 699 w 1038"/>
                <a:gd name="T103" fmla="*/ 247 h 957"/>
                <a:gd name="T104" fmla="*/ 693 w 1038"/>
                <a:gd name="T105" fmla="*/ 269 h 957"/>
                <a:gd name="T106" fmla="*/ 677 w 1038"/>
                <a:gd name="T107" fmla="*/ 262 h 957"/>
                <a:gd name="T108" fmla="*/ 480 w 1038"/>
                <a:gd name="T109" fmla="*/ 264 h 957"/>
                <a:gd name="T110" fmla="*/ 380 w 1038"/>
                <a:gd name="T111" fmla="*/ 423 h 957"/>
                <a:gd name="T112" fmla="*/ 452 w 1038"/>
                <a:gd name="T113" fmla="*/ 598 h 957"/>
                <a:gd name="T114" fmla="*/ 672 w 1038"/>
                <a:gd name="T115" fmla="*/ 621 h 957"/>
                <a:gd name="T116" fmla="*/ 675 w 1038"/>
                <a:gd name="T117" fmla="*/ 620 h 957"/>
                <a:gd name="T118" fmla="*/ 692 w 1038"/>
                <a:gd name="T119" fmla="*/ 586 h 957"/>
                <a:gd name="T120" fmla="*/ 757 w 1038"/>
                <a:gd name="T121" fmla="*/ 493 h 957"/>
                <a:gd name="T122" fmla="*/ 765 w 1038"/>
                <a:gd name="T123" fmla="*/ 490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38" h="957">
                  <a:moveTo>
                    <a:pt x="765" y="490"/>
                  </a:moveTo>
                  <a:cubicBezTo>
                    <a:pt x="738" y="470"/>
                    <a:pt x="723" y="445"/>
                    <a:pt x="727" y="413"/>
                  </a:cubicBezTo>
                  <a:cubicBezTo>
                    <a:pt x="730" y="381"/>
                    <a:pt x="748" y="359"/>
                    <a:pt x="777" y="346"/>
                  </a:cubicBezTo>
                  <a:cubicBezTo>
                    <a:pt x="768" y="339"/>
                    <a:pt x="758" y="333"/>
                    <a:pt x="750" y="325"/>
                  </a:cubicBezTo>
                  <a:cubicBezTo>
                    <a:pt x="724" y="300"/>
                    <a:pt x="720" y="269"/>
                    <a:pt x="733" y="237"/>
                  </a:cubicBezTo>
                  <a:cubicBezTo>
                    <a:pt x="746" y="206"/>
                    <a:pt x="773" y="191"/>
                    <a:pt x="805" y="190"/>
                  </a:cubicBezTo>
                  <a:cubicBezTo>
                    <a:pt x="853" y="189"/>
                    <a:pt x="901" y="189"/>
                    <a:pt x="948" y="190"/>
                  </a:cubicBezTo>
                  <a:cubicBezTo>
                    <a:pt x="987" y="190"/>
                    <a:pt x="1022" y="214"/>
                    <a:pt x="1027" y="247"/>
                  </a:cubicBezTo>
                  <a:cubicBezTo>
                    <a:pt x="1033" y="284"/>
                    <a:pt x="1031" y="317"/>
                    <a:pt x="987" y="341"/>
                  </a:cubicBezTo>
                  <a:cubicBezTo>
                    <a:pt x="985" y="342"/>
                    <a:pt x="984" y="343"/>
                    <a:pt x="980" y="346"/>
                  </a:cubicBezTo>
                  <a:cubicBezTo>
                    <a:pt x="1027" y="367"/>
                    <a:pt x="1038" y="405"/>
                    <a:pt x="1025" y="449"/>
                  </a:cubicBezTo>
                  <a:cubicBezTo>
                    <a:pt x="1015" y="483"/>
                    <a:pt x="988" y="499"/>
                    <a:pt x="948" y="499"/>
                  </a:cubicBezTo>
                  <a:cubicBezTo>
                    <a:pt x="989" y="522"/>
                    <a:pt x="1001" y="556"/>
                    <a:pt x="989" y="597"/>
                  </a:cubicBezTo>
                  <a:cubicBezTo>
                    <a:pt x="972" y="652"/>
                    <a:pt x="926" y="653"/>
                    <a:pt x="886" y="651"/>
                  </a:cubicBezTo>
                  <a:cubicBezTo>
                    <a:pt x="891" y="657"/>
                    <a:pt x="897" y="666"/>
                    <a:pt x="904" y="675"/>
                  </a:cubicBezTo>
                  <a:cubicBezTo>
                    <a:pt x="923" y="703"/>
                    <a:pt x="926" y="733"/>
                    <a:pt x="908" y="763"/>
                  </a:cubicBezTo>
                  <a:cubicBezTo>
                    <a:pt x="892" y="791"/>
                    <a:pt x="867" y="802"/>
                    <a:pt x="836" y="802"/>
                  </a:cubicBezTo>
                  <a:cubicBezTo>
                    <a:pt x="763" y="803"/>
                    <a:pt x="691" y="802"/>
                    <a:pt x="618" y="802"/>
                  </a:cubicBezTo>
                  <a:cubicBezTo>
                    <a:pt x="568" y="802"/>
                    <a:pt x="517" y="803"/>
                    <a:pt x="466" y="802"/>
                  </a:cubicBezTo>
                  <a:cubicBezTo>
                    <a:pt x="456" y="802"/>
                    <a:pt x="449" y="806"/>
                    <a:pt x="441" y="813"/>
                  </a:cubicBezTo>
                  <a:cubicBezTo>
                    <a:pt x="399" y="858"/>
                    <a:pt x="355" y="902"/>
                    <a:pt x="313" y="947"/>
                  </a:cubicBezTo>
                  <a:cubicBezTo>
                    <a:pt x="303" y="957"/>
                    <a:pt x="297" y="956"/>
                    <a:pt x="288" y="947"/>
                  </a:cubicBezTo>
                  <a:cubicBezTo>
                    <a:pt x="213" y="869"/>
                    <a:pt x="137" y="792"/>
                    <a:pt x="62" y="715"/>
                  </a:cubicBezTo>
                  <a:cubicBezTo>
                    <a:pt x="44" y="697"/>
                    <a:pt x="27" y="679"/>
                    <a:pt x="9" y="661"/>
                  </a:cubicBezTo>
                  <a:cubicBezTo>
                    <a:pt x="0" y="652"/>
                    <a:pt x="0" y="645"/>
                    <a:pt x="9" y="636"/>
                  </a:cubicBezTo>
                  <a:cubicBezTo>
                    <a:pt x="42" y="604"/>
                    <a:pt x="74" y="571"/>
                    <a:pt x="106" y="538"/>
                  </a:cubicBezTo>
                  <a:cubicBezTo>
                    <a:pt x="113" y="531"/>
                    <a:pt x="112" y="527"/>
                    <a:pt x="110" y="518"/>
                  </a:cubicBezTo>
                  <a:cubicBezTo>
                    <a:pt x="103" y="495"/>
                    <a:pt x="94" y="472"/>
                    <a:pt x="93" y="448"/>
                  </a:cubicBezTo>
                  <a:cubicBezTo>
                    <a:pt x="91" y="372"/>
                    <a:pt x="92" y="295"/>
                    <a:pt x="92" y="219"/>
                  </a:cubicBezTo>
                  <a:cubicBezTo>
                    <a:pt x="92" y="187"/>
                    <a:pt x="107" y="165"/>
                    <a:pt x="134" y="149"/>
                  </a:cubicBezTo>
                  <a:cubicBezTo>
                    <a:pt x="206" y="105"/>
                    <a:pt x="279" y="60"/>
                    <a:pt x="351" y="16"/>
                  </a:cubicBezTo>
                  <a:cubicBezTo>
                    <a:pt x="376" y="0"/>
                    <a:pt x="388" y="2"/>
                    <a:pt x="402" y="27"/>
                  </a:cubicBezTo>
                  <a:cubicBezTo>
                    <a:pt x="420" y="57"/>
                    <a:pt x="431" y="90"/>
                    <a:pt x="422" y="127"/>
                  </a:cubicBezTo>
                  <a:cubicBezTo>
                    <a:pt x="419" y="141"/>
                    <a:pt x="413" y="151"/>
                    <a:pt x="400" y="159"/>
                  </a:cubicBezTo>
                  <a:cubicBezTo>
                    <a:pt x="358" y="187"/>
                    <a:pt x="324" y="223"/>
                    <a:pt x="298" y="266"/>
                  </a:cubicBezTo>
                  <a:cubicBezTo>
                    <a:pt x="284" y="288"/>
                    <a:pt x="285" y="289"/>
                    <a:pt x="311" y="299"/>
                  </a:cubicBezTo>
                  <a:cubicBezTo>
                    <a:pt x="322" y="283"/>
                    <a:pt x="332" y="267"/>
                    <a:pt x="344" y="251"/>
                  </a:cubicBezTo>
                  <a:cubicBezTo>
                    <a:pt x="390" y="192"/>
                    <a:pt x="451" y="156"/>
                    <a:pt x="524" y="140"/>
                  </a:cubicBezTo>
                  <a:cubicBezTo>
                    <a:pt x="532" y="138"/>
                    <a:pt x="540" y="137"/>
                    <a:pt x="540" y="125"/>
                  </a:cubicBezTo>
                  <a:cubicBezTo>
                    <a:pt x="540" y="111"/>
                    <a:pt x="537" y="103"/>
                    <a:pt x="522" y="105"/>
                  </a:cubicBezTo>
                  <a:cubicBezTo>
                    <a:pt x="507" y="107"/>
                    <a:pt x="502" y="100"/>
                    <a:pt x="503" y="86"/>
                  </a:cubicBezTo>
                  <a:cubicBezTo>
                    <a:pt x="504" y="69"/>
                    <a:pt x="503" y="52"/>
                    <a:pt x="503" y="36"/>
                  </a:cubicBezTo>
                  <a:cubicBezTo>
                    <a:pt x="503" y="26"/>
                    <a:pt x="506" y="21"/>
                    <a:pt x="516" y="21"/>
                  </a:cubicBezTo>
                  <a:cubicBezTo>
                    <a:pt x="559" y="22"/>
                    <a:pt x="602" y="22"/>
                    <a:pt x="645" y="21"/>
                  </a:cubicBezTo>
                  <a:cubicBezTo>
                    <a:pt x="654" y="21"/>
                    <a:pt x="658" y="25"/>
                    <a:pt x="658" y="34"/>
                  </a:cubicBezTo>
                  <a:cubicBezTo>
                    <a:pt x="657" y="52"/>
                    <a:pt x="657" y="70"/>
                    <a:pt x="658" y="88"/>
                  </a:cubicBezTo>
                  <a:cubicBezTo>
                    <a:pt x="659" y="101"/>
                    <a:pt x="654" y="106"/>
                    <a:pt x="640" y="106"/>
                  </a:cubicBezTo>
                  <a:cubicBezTo>
                    <a:pt x="621" y="105"/>
                    <a:pt x="620" y="107"/>
                    <a:pt x="621" y="126"/>
                  </a:cubicBezTo>
                  <a:cubicBezTo>
                    <a:pt x="621" y="136"/>
                    <a:pt x="627" y="137"/>
                    <a:pt x="634" y="139"/>
                  </a:cubicBezTo>
                  <a:cubicBezTo>
                    <a:pt x="664" y="150"/>
                    <a:pt x="694" y="161"/>
                    <a:pt x="723" y="173"/>
                  </a:cubicBezTo>
                  <a:cubicBezTo>
                    <a:pt x="739" y="179"/>
                    <a:pt x="739" y="182"/>
                    <a:pt x="727" y="194"/>
                  </a:cubicBezTo>
                  <a:cubicBezTo>
                    <a:pt x="712" y="209"/>
                    <a:pt x="703" y="227"/>
                    <a:pt x="699" y="247"/>
                  </a:cubicBezTo>
                  <a:cubicBezTo>
                    <a:pt x="698" y="254"/>
                    <a:pt x="696" y="260"/>
                    <a:pt x="693" y="269"/>
                  </a:cubicBezTo>
                  <a:cubicBezTo>
                    <a:pt x="687" y="266"/>
                    <a:pt x="682" y="264"/>
                    <a:pt x="677" y="262"/>
                  </a:cubicBezTo>
                  <a:cubicBezTo>
                    <a:pt x="611" y="227"/>
                    <a:pt x="545" y="226"/>
                    <a:pt x="480" y="264"/>
                  </a:cubicBezTo>
                  <a:cubicBezTo>
                    <a:pt x="420" y="299"/>
                    <a:pt x="386" y="353"/>
                    <a:pt x="380" y="423"/>
                  </a:cubicBezTo>
                  <a:cubicBezTo>
                    <a:pt x="374" y="493"/>
                    <a:pt x="400" y="551"/>
                    <a:pt x="452" y="598"/>
                  </a:cubicBezTo>
                  <a:cubicBezTo>
                    <a:pt x="507" y="648"/>
                    <a:pt x="607" y="659"/>
                    <a:pt x="672" y="621"/>
                  </a:cubicBezTo>
                  <a:cubicBezTo>
                    <a:pt x="673" y="621"/>
                    <a:pt x="674" y="620"/>
                    <a:pt x="675" y="620"/>
                  </a:cubicBezTo>
                  <a:cubicBezTo>
                    <a:pt x="692" y="614"/>
                    <a:pt x="696" y="605"/>
                    <a:pt x="692" y="586"/>
                  </a:cubicBezTo>
                  <a:cubicBezTo>
                    <a:pt x="682" y="539"/>
                    <a:pt x="709" y="503"/>
                    <a:pt x="757" y="493"/>
                  </a:cubicBezTo>
                  <a:cubicBezTo>
                    <a:pt x="759" y="493"/>
                    <a:pt x="760" y="492"/>
                    <a:pt x="765" y="490"/>
                  </a:cubicBezTo>
                  <a:close/>
                </a:path>
              </a:pathLst>
            </a:custGeom>
            <a:grpFill/>
            <a:ln w="28575">
              <a:solidFill>
                <a:srgbClr val="004D9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19299467" y="8729591"/>
              <a:ext cx="295277" cy="314475"/>
            </a:xfrm>
            <a:custGeom>
              <a:avLst/>
              <a:gdLst>
                <a:gd name="T0" fmla="*/ 0 w 161"/>
                <a:gd name="T1" fmla="*/ 116 h 169"/>
                <a:gd name="T2" fmla="*/ 19 w 161"/>
                <a:gd name="T3" fmla="*/ 77 h 169"/>
                <a:gd name="T4" fmla="*/ 142 w 161"/>
                <a:gd name="T5" fmla="*/ 3 h 169"/>
                <a:gd name="T6" fmla="*/ 159 w 161"/>
                <a:gd name="T7" fmla="*/ 2 h 169"/>
                <a:gd name="T8" fmla="*/ 158 w 161"/>
                <a:gd name="T9" fmla="*/ 20 h 169"/>
                <a:gd name="T10" fmla="*/ 90 w 161"/>
                <a:gd name="T11" fmla="*/ 139 h 169"/>
                <a:gd name="T12" fmla="*/ 35 w 161"/>
                <a:gd name="T13" fmla="*/ 162 h 169"/>
                <a:gd name="T14" fmla="*/ 0 w 161"/>
                <a:gd name="T15" fmla="*/ 11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69">
                  <a:moveTo>
                    <a:pt x="0" y="116"/>
                  </a:moveTo>
                  <a:cubicBezTo>
                    <a:pt x="0" y="100"/>
                    <a:pt x="5" y="86"/>
                    <a:pt x="19" y="77"/>
                  </a:cubicBezTo>
                  <a:cubicBezTo>
                    <a:pt x="60" y="52"/>
                    <a:pt x="101" y="27"/>
                    <a:pt x="142" y="3"/>
                  </a:cubicBezTo>
                  <a:cubicBezTo>
                    <a:pt x="147" y="0"/>
                    <a:pt x="154" y="2"/>
                    <a:pt x="159" y="2"/>
                  </a:cubicBezTo>
                  <a:cubicBezTo>
                    <a:pt x="159" y="8"/>
                    <a:pt x="161" y="16"/>
                    <a:pt x="158" y="20"/>
                  </a:cubicBezTo>
                  <a:cubicBezTo>
                    <a:pt x="136" y="60"/>
                    <a:pt x="113" y="99"/>
                    <a:pt x="90" y="139"/>
                  </a:cubicBezTo>
                  <a:cubicBezTo>
                    <a:pt x="78" y="160"/>
                    <a:pt x="56" y="169"/>
                    <a:pt x="35" y="162"/>
                  </a:cubicBezTo>
                  <a:cubicBezTo>
                    <a:pt x="13" y="156"/>
                    <a:pt x="1" y="139"/>
                    <a:pt x="0" y="116"/>
                  </a:cubicBezTo>
                  <a:close/>
                </a:path>
              </a:pathLst>
            </a:custGeom>
            <a:grpFill/>
            <a:ln w="28575">
              <a:solidFill>
                <a:srgbClr val="004D9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19165084" y="9088861"/>
              <a:ext cx="80447" cy="84104"/>
            </a:xfrm>
            <a:custGeom>
              <a:avLst/>
              <a:gdLst>
                <a:gd name="T0" fmla="*/ 44 w 44"/>
                <a:gd name="T1" fmla="*/ 22 h 45"/>
                <a:gd name="T2" fmla="*/ 23 w 44"/>
                <a:gd name="T3" fmla="*/ 44 h 45"/>
                <a:gd name="T4" fmla="*/ 0 w 44"/>
                <a:gd name="T5" fmla="*/ 23 h 45"/>
                <a:gd name="T6" fmla="*/ 21 w 44"/>
                <a:gd name="T7" fmla="*/ 0 h 45"/>
                <a:gd name="T8" fmla="*/ 44 w 44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2"/>
                  </a:moveTo>
                  <a:cubicBezTo>
                    <a:pt x="44" y="33"/>
                    <a:pt x="34" y="43"/>
                    <a:pt x="23" y="44"/>
                  </a:cubicBezTo>
                  <a:cubicBezTo>
                    <a:pt x="11" y="45"/>
                    <a:pt x="1" y="36"/>
                    <a:pt x="0" y="23"/>
                  </a:cubicBezTo>
                  <a:cubicBezTo>
                    <a:pt x="0" y="11"/>
                    <a:pt x="9" y="1"/>
                    <a:pt x="21" y="0"/>
                  </a:cubicBezTo>
                  <a:cubicBezTo>
                    <a:pt x="32" y="0"/>
                    <a:pt x="44" y="11"/>
                    <a:pt x="44" y="22"/>
                  </a:cubicBezTo>
                  <a:close/>
                </a:path>
              </a:pathLst>
            </a:custGeom>
            <a:grpFill/>
            <a:ln w="28575">
              <a:solidFill>
                <a:srgbClr val="004D9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12"/>
            <p:cNvSpPr>
              <a:spLocks/>
            </p:cNvSpPr>
            <p:nvPr/>
          </p:nvSpPr>
          <p:spPr bwMode="auto">
            <a:xfrm>
              <a:off x="19345176" y="8640917"/>
              <a:ext cx="82275" cy="83190"/>
            </a:xfrm>
            <a:custGeom>
              <a:avLst/>
              <a:gdLst>
                <a:gd name="T0" fmla="*/ 23 w 45"/>
                <a:gd name="T1" fmla="*/ 0 h 45"/>
                <a:gd name="T2" fmla="*/ 44 w 45"/>
                <a:gd name="T3" fmla="*/ 23 h 45"/>
                <a:gd name="T4" fmla="*/ 22 w 45"/>
                <a:gd name="T5" fmla="*/ 45 h 45"/>
                <a:gd name="T6" fmla="*/ 1 w 45"/>
                <a:gd name="T7" fmla="*/ 23 h 45"/>
                <a:gd name="T8" fmla="*/ 23 w 45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23" y="0"/>
                  </a:moveTo>
                  <a:cubicBezTo>
                    <a:pt x="35" y="0"/>
                    <a:pt x="45" y="11"/>
                    <a:pt x="44" y="23"/>
                  </a:cubicBezTo>
                  <a:cubicBezTo>
                    <a:pt x="44" y="35"/>
                    <a:pt x="34" y="45"/>
                    <a:pt x="22" y="45"/>
                  </a:cubicBezTo>
                  <a:cubicBezTo>
                    <a:pt x="10" y="44"/>
                    <a:pt x="1" y="35"/>
                    <a:pt x="1" y="23"/>
                  </a:cubicBezTo>
                  <a:cubicBezTo>
                    <a:pt x="0" y="11"/>
                    <a:pt x="10" y="0"/>
                    <a:pt x="23" y="0"/>
                  </a:cubicBezTo>
                  <a:close/>
                </a:path>
              </a:pathLst>
            </a:custGeom>
            <a:grpFill/>
            <a:ln w="28575">
              <a:solidFill>
                <a:srgbClr val="004D9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3"/>
            <p:cNvSpPr>
              <a:spLocks/>
            </p:cNvSpPr>
            <p:nvPr/>
          </p:nvSpPr>
          <p:spPr bwMode="auto">
            <a:xfrm>
              <a:off x="19165084" y="8716793"/>
              <a:ext cx="80447" cy="85932"/>
            </a:xfrm>
            <a:custGeom>
              <a:avLst/>
              <a:gdLst>
                <a:gd name="T0" fmla="*/ 44 w 44"/>
                <a:gd name="T1" fmla="*/ 23 h 46"/>
                <a:gd name="T2" fmla="*/ 22 w 44"/>
                <a:gd name="T3" fmla="*/ 45 h 46"/>
                <a:gd name="T4" fmla="*/ 0 w 44"/>
                <a:gd name="T5" fmla="*/ 22 h 46"/>
                <a:gd name="T6" fmla="*/ 23 w 44"/>
                <a:gd name="T7" fmla="*/ 0 h 46"/>
                <a:gd name="T8" fmla="*/ 44 w 44"/>
                <a:gd name="T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44" y="23"/>
                  </a:moveTo>
                  <a:cubicBezTo>
                    <a:pt x="44" y="34"/>
                    <a:pt x="32" y="46"/>
                    <a:pt x="22" y="45"/>
                  </a:cubicBezTo>
                  <a:cubicBezTo>
                    <a:pt x="10" y="45"/>
                    <a:pt x="0" y="33"/>
                    <a:pt x="0" y="22"/>
                  </a:cubicBezTo>
                  <a:cubicBezTo>
                    <a:pt x="1" y="11"/>
                    <a:pt x="13" y="0"/>
                    <a:pt x="23" y="0"/>
                  </a:cubicBezTo>
                  <a:cubicBezTo>
                    <a:pt x="33" y="1"/>
                    <a:pt x="44" y="13"/>
                    <a:pt x="44" y="23"/>
                  </a:cubicBezTo>
                  <a:close/>
                </a:path>
              </a:pathLst>
            </a:custGeom>
            <a:grpFill/>
            <a:ln w="28575">
              <a:solidFill>
                <a:srgbClr val="004D9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4"/>
            <p:cNvSpPr>
              <a:spLocks/>
            </p:cNvSpPr>
            <p:nvPr/>
          </p:nvSpPr>
          <p:spPr bwMode="auto">
            <a:xfrm>
              <a:off x="19091950" y="8903284"/>
              <a:ext cx="78619" cy="83190"/>
            </a:xfrm>
            <a:custGeom>
              <a:avLst/>
              <a:gdLst>
                <a:gd name="T0" fmla="*/ 21 w 43"/>
                <a:gd name="T1" fmla="*/ 45 h 45"/>
                <a:gd name="T2" fmla="*/ 0 w 43"/>
                <a:gd name="T3" fmla="*/ 22 h 45"/>
                <a:gd name="T4" fmla="*/ 21 w 43"/>
                <a:gd name="T5" fmla="*/ 0 h 45"/>
                <a:gd name="T6" fmla="*/ 43 w 43"/>
                <a:gd name="T7" fmla="*/ 23 h 45"/>
                <a:gd name="T8" fmla="*/ 21 w 43"/>
                <a:gd name="T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5">
                  <a:moveTo>
                    <a:pt x="21" y="45"/>
                  </a:moveTo>
                  <a:cubicBezTo>
                    <a:pt x="9" y="45"/>
                    <a:pt x="0" y="36"/>
                    <a:pt x="0" y="22"/>
                  </a:cubicBezTo>
                  <a:cubicBezTo>
                    <a:pt x="1" y="10"/>
                    <a:pt x="10" y="0"/>
                    <a:pt x="21" y="0"/>
                  </a:cubicBezTo>
                  <a:cubicBezTo>
                    <a:pt x="32" y="0"/>
                    <a:pt x="43" y="11"/>
                    <a:pt x="43" y="23"/>
                  </a:cubicBezTo>
                  <a:cubicBezTo>
                    <a:pt x="43" y="35"/>
                    <a:pt x="33" y="45"/>
                    <a:pt x="21" y="45"/>
                  </a:cubicBezTo>
                  <a:close/>
                </a:path>
              </a:pathLst>
            </a:custGeom>
            <a:grpFill/>
            <a:ln w="28575">
              <a:solidFill>
                <a:srgbClr val="004D9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5"/>
            <p:cNvSpPr>
              <a:spLocks/>
            </p:cNvSpPr>
            <p:nvPr/>
          </p:nvSpPr>
          <p:spPr bwMode="auto">
            <a:xfrm>
              <a:off x="19345176" y="9167479"/>
              <a:ext cx="82275" cy="77705"/>
            </a:xfrm>
            <a:custGeom>
              <a:avLst/>
              <a:gdLst>
                <a:gd name="T0" fmla="*/ 22 w 45"/>
                <a:gd name="T1" fmla="*/ 42 h 42"/>
                <a:gd name="T2" fmla="*/ 1 w 45"/>
                <a:gd name="T3" fmla="*/ 22 h 42"/>
                <a:gd name="T4" fmla="*/ 23 w 45"/>
                <a:gd name="T5" fmla="*/ 0 h 42"/>
                <a:gd name="T6" fmla="*/ 44 w 45"/>
                <a:gd name="T7" fmla="*/ 22 h 42"/>
                <a:gd name="T8" fmla="*/ 22 w 45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2">
                  <a:moveTo>
                    <a:pt x="22" y="42"/>
                  </a:moveTo>
                  <a:cubicBezTo>
                    <a:pt x="10" y="42"/>
                    <a:pt x="1" y="34"/>
                    <a:pt x="1" y="22"/>
                  </a:cubicBezTo>
                  <a:cubicBezTo>
                    <a:pt x="0" y="9"/>
                    <a:pt x="10" y="0"/>
                    <a:pt x="23" y="0"/>
                  </a:cubicBezTo>
                  <a:cubicBezTo>
                    <a:pt x="35" y="0"/>
                    <a:pt x="45" y="10"/>
                    <a:pt x="44" y="22"/>
                  </a:cubicBezTo>
                  <a:cubicBezTo>
                    <a:pt x="44" y="34"/>
                    <a:pt x="35" y="42"/>
                    <a:pt x="22" y="42"/>
                  </a:cubicBezTo>
                  <a:close/>
                </a:path>
              </a:pathLst>
            </a:custGeom>
            <a:grpFill/>
            <a:ln w="28575">
              <a:solidFill>
                <a:srgbClr val="004D9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11255473" y="10206255"/>
            <a:ext cx="910534" cy="955274"/>
            <a:chOff x="10394910" y="8160062"/>
            <a:chExt cx="1693045" cy="1776235"/>
          </a:xfrm>
          <a:noFill/>
        </p:grpSpPr>
        <p:sp>
          <p:nvSpPr>
            <p:cNvPr id="16" name="Freeform 5"/>
            <p:cNvSpPr>
              <a:spLocks noEditPoints="1"/>
            </p:cNvSpPr>
            <p:nvPr/>
          </p:nvSpPr>
          <p:spPr bwMode="auto">
            <a:xfrm>
              <a:off x="10394910" y="8160062"/>
              <a:ext cx="1693045" cy="1776235"/>
            </a:xfrm>
            <a:custGeom>
              <a:avLst/>
              <a:gdLst>
                <a:gd name="T0" fmla="*/ 463 w 922"/>
                <a:gd name="T1" fmla="*/ 14 h 954"/>
                <a:gd name="T2" fmla="*/ 921 w 922"/>
                <a:gd name="T3" fmla="*/ 478 h 954"/>
                <a:gd name="T4" fmla="*/ 455 w 922"/>
                <a:gd name="T5" fmla="*/ 936 h 954"/>
                <a:gd name="T6" fmla="*/ 4 w 922"/>
                <a:gd name="T7" fmla="*/ 466 h 954"/>
                <a:gd name="T8" fmla="*/ 463 w 922"/>
                <a:gd name="T9" fmla="*/ 14 h 954"/>
                <a:gd name="T10" fmla="*/ 462 w 922"/>
                <a:gd name="T11" fmla="*/ 250 h 954"/>
                <a:gd name="T12" fmla="*/ 462 w 922"/>
                <a:gd name="T13" fmla="*/ 250 h 954"/>
                <a:gd name="T14" fmla="*/ 394 w 922"/>
                <a:gd name="T15" fmla="*/ 250 h 954"/>
                <a:gd name="T16" fmla="*/ 353 w 922"/>
                <a:gd name="T17" fmla="*/ 290 h 954"/>
                <a:gd name="T18" fmla="*/ 353 w 922"/>
                <a:gd name="T19" fmla="*/ 423 h 954"/>
                <a:gd name="T20" fmla="*/ 336 w 922"/>
                <a:gd name="T21" fmla="*/ 440 h 954"/>
                <a:gd name="T22" fmla="*/ 311 w 922"/>
                <a:gd name="T23" fmla="*/ 440 h 954"/>
                <a:gd name="T24" fmla="*/ 278 w 922"/>
                <a:gd name="T25" fmla="*/ 476 h 954"/>
                <a:gd name="T26" fmla="*/ 312 w 922"/>
                <a:gd name="T27" fmla="*/ 510 h 954"/>
                <a:gd name="T28" fmla="*/ 329 w 922"/>
                <a:gd name="T29" fmla="*/ 510 h 954"/>
                <a:gd name="T30" fmla="*/ 353 w 922"/>
                <a:gd name="T31" fmla="*/ 536 h 954"/>
                <a:gd name="T32" fmla="*/ 353 w 922"/>
                <a:gd name="T33" fmla="*/ 541 h 954"/>
                <a:gd name="T34" fmla="*/ 337 w 922"/>
                <a:gd name="T35" fmla="*/ 557 h 954"/>
                <a:gd name="T36" fmla="*/ 310 w 922"/>
                <a:gd name="T37" fmla="*/ 558 h 954"/>
                <a:gd name="T38" fmla="*/ 278 w 922"/>
                <a:gd name="T39" fmla="*/ 589 h 954"/>
                <a:gd name="T40" fmla="*/ 308 w 922"/>
                <a:gd name="T41" fmla="*/ 624 h 954"/>
                <a:gd name="T42" fmla="*/ 336 w 922"/>
                <a:gd name="T43" fmla="*/ 624 h 954"/>
                <a:gd name="T44" fmla="*/ 353 w 922"/>
                <a:gd name="T45" fmla="*/ 642 h 954"/>
                <a:gd name="T46" fmla="*/ 354 w 922"/>
                <a:gd name="T47" fmla="*/ 668 h 954"/>
                <a:gd name="T48" fmla="*/ 386 w 922"/>
                <a:gd name="T49" fmla="*/ 700 h 954"/>
                <a:gd name="T50" fmla="*/ 422 w 922"/>
                <a:gd name="T51" fmla="*/ 668 h 954"/>
                <a:gd name="T52" fmla="*/ 422 w 922"/>
                <a:gd name="T53" fmla="*/ 639 h 954"/>
                <a:gd name="T54" fmla="*/ 437 w 922"/>
                <a:gd name="T55" fmla="*/ 624 h 954"/>
                <a:gd name="T56" fmla="*/ 499 w 922"/>
                <a:gd name="T57" fmla="*/ 624 h 954"/>
                <a:gd name="T58" fmla="*/ 535 w 922"/>
                <a:gd name="T59" fmla="*/ 591 h 954"/>
                <a:gd name="T60" fmla="*/ 499 w 922"/>
                <a:gd name="T61" fmla="*/ 558 h 954"/>
                <a:gd name="T62" fmla="*/ 440 w 922"/>
                <a:gd name="T63" fmla="*/ 557 h 954"/>
                <a:gd name="T64" fmla="*/ 425 w 922"/>
                <a:gd name="T65" fmla="*/ 554 h 954"/>
                <a:gd name="T66" fmla="*/ 423 w 922"/>
                <a:gd name="T67" fmla="*/ 516 h 954"/>
                <a:gd name="T68" fmla="*/ 441 w 922"/>
                <a:gd name="T69" fmla="*/ 511 h 954"/>
                <a:gd name="T70" fmla="*/ 544 w 922"/>
                <a:gd name="T71" fmla="*/ 507 h 954"/>
                <a:gd name="T72" fmla="*/ 648 w 922"/>
                <a:gd name="T73" fmla="*/ 364 h 954"/>
                <a:gd name="T74" fmla="*/ 526 w 922"/>
                <a:gd name="T75" fmla="*/ 250 h 954"/>
                <a:gd name="T76" fmla="*/ 462 w 922"/>
                <a:gd name="T77" fmla="*/ 25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22" h="954">
                  <a:moveTo>
                    <a:pt x="463" y="14"/>
                  </a:moveTo>
                  <a:cubicBezTo>
                    <a:pt x="683" y="0"/>
                    <a:pt x="922" y="202"/>
                    <a:pt x="921" y="478"/>
                  </a:cubicBezTo>
                  <a:cubicBezTo>
                    <a:pt x="920" y="743"/>
                    <a:pt x="688" y="954"/>
                    <a:pt x="455" y="936"/>
                  </a:cubicBezTo>
                  <a:cubicBezTo>
                    <a:pt x="245" y="948"/>
                    <a:pt x="0" y="752"/>
                    <a:pt x="4" y="466"/>
                  </a:cubicBezTo>
                  <a:cubicBezTo>
                    <a:pt x="9" y="197"/>
                    <a:pt x="245" y="0"/>
                    <a:pt x="463" y="14"/>
                  </a:cubicBezTo>
                  <a:close/>
                  <a:moveTo>
                    <a:pt x="462" y="250"/>
                  </a:moveTo>
                  <a:cubicBezTo>
                    <a:pt x="462" y="250"/>
                    <a:pt x="462" y="250"/>
                    <a:pt x="462" y="250"/>
                  </a:cubicBezTo>
                  <a:cubicBezTo>
                    <a:pt x="439" y="250"/>
                    <a:pt x="416" y="250"/>
                    <a:pt x="394" y="250"/>
                  </a:cubicBezTo>
                  <a:cubicBezTo>
                    <a:pt x="364" y="250"/>
                    <a:pt x="353" y="261"/>
                    <a:pt x="353" y="290"/>
                  </a:cubicBezTo>
                  <a:cubicBezTo>
                    <a:pt x="353" y="335"/>
                    <a:pt x="353" y="379"/>
                    <a:pt x="353" y="423"/>
                  </a:cubicBezTo>
                  <a:cubicBezTo>
                    <a:pt x="354" y="436"/>
                    <a:pt x="349" y="442"/>
                    <a:pt x="336" y="440"/>
                  </a:cubicBezTo>
                  <a:cubicBezTo>
                    <a:pt x="328" y="439"/>
                    <a:pt x="320" y="440"/>
                    <a:pt x="311" y="440"/>
                  </a:cubicBezTo>
                  <a:cubicBezTo>
                    <a:pt x="291" y="441"/>
                    <a:pt x="278" y="455"/>
                    <a:pt x="278" y="476"/>
                  </a:cubicBezTo>
                  <a:cubicBezTo>
                    <a:pt x="278" y="496"/>
                    <a:pt x="292" y="510"/>
                    <a:pt x="312" y="510"/>
                  </a:cubicBezTo>
                  <a:cubicBezTo>
                    <a:pt x="318" y="511"/>
                    <a:pt x="323" y="510"/>
                    <a:pt x="329" y="510"/>
                  </a:cubicBezTo>
                  <a:cubicBezTo>
                    <a:pt x="354" y="510"/>
                    <a:pt x="354" y="511"/>
                    <a:pt x="353" y="536"/>
                  </a:cubicBezTo>
                  <a:cubicBezTo>
                    <a:pt x="353" y="538"/>
                    <a:pt x="353" y="539"/>
                    <a:pt x="353" y="541"/>
                  </a:cubicBezTo>
                  <a:cubicBezTo>
                    <a:pt x="354" y="552"/>
                    <a:pt x="348" y="557"/>
                    <a:pt x="337" y="557"/>
                  </a:cubicBezTo>
                  <a:cubicBezTo>
                    <a:pt x="328" y="557"/>
                    <a:pt x="319" y="557"/>
                    <a:pt x="310" y="558"/>
                  </a:cubicBezTo>
                  <a:cubicBezTo>
                    <a:pt x="290" y="558"/>
                    <a:pt x="278" y="571"/>
                    <a:pt x="278" y="589"/>
                  </a:cubicBezTo>
                  <a:cubicBezTo>
                    <a:pt x="277" y="608"/>
                    <a:pt x="289" y="622"/>
                    <a:pt x="308" y="624"/>
                  </a:cubicBezTo>
                  <a:cubicBezTo>
                    <a:pt x="318" y="624"/>
                    <a:pt x="327" y="624"/>
                    <a:pt x="336" y="624"/>
                  </a:cubicBezTo>
                  <a:cubicBezTo>
                    <a:pt x="349" y="623"/>
                    <a:pt x="354" y="629"/>
                    <a:pt x="353" y="642"/>
                  </a:cubicBezTo>
                  <a:cubicBezTo>
                    <a:pt x="353" y="651"/>
                    <a:pt x="353" y="659"/>
                    <a:pt x="354" y="668"/>
                  </a:cubicBezTo>
                  <a:cubicBezTo>
                    <a:pt x="355" y="688"/>
                    <a:pt x="367" y="700"/>
                    <a:pt x="386" y="700"/>
                  </a:cubicBezTo>
                  <a:cubicBezTo>
                    <a:pt x="406" y="700"/>
                    <a:pt x="420" y="688"/>
                    <a:pt x="422" y="668"/>
                  </a:cubicBezTo>
                  <a:cubicBezTo>
                    <a:pt x="422" y="658"/>
                    <a:pt x="422" y="649"/>
                    <a:pt x="422" y="639"/>
                  </a:cubicBezTo>
                  <a:cubicBezTo>
                    <a:pt x="421" y="628"/>
                    <a:pt x="426" y="624"/>
                    <a:pt x="437" y="624"/>
                  </a:cubicBezTo>
                  <a:cubicBezTo>
                    <a:pt x="458" y="624"/>
                    <a:pt x="478" y="624"/>
                    <a:pt x="499" y="624"/>
                  </a:cubicBezTo>
                  <a:cubicBezTo>
                    <a:pt x="521" y="623"/>
                    <a:pt x="535" y="611"/>
                    <a:pt x="535" y="591"/>
                  </a:cubicBezTo>
                  <a:cubicBezTo>
                    <a:pt x="535" y="571"/>
                    <a:pt x="522" y="558"/>
                    <a:pt x="499" y="558"/>
                  </a:cubicBezTo>
                  <a:cubicBezTo>
                    <a:pt x="480" y="557"/>
                    <a:pt x="460" y="558"/>
                    <a:pt x="440" y="557"/>
                  </a:cubicBezTo>
                  <a:cubicBezTo>
                    <a:pt x="435" y="557"/>
                    <a:pt x="425" y="556"/>
                    <a:pt x="425" y="554"/>
                  </a:cubicBezTo>
                  <a:cubicBezTo>
                    <a:pt x="423" y="541"/>
                    <a:pt x="422" y="529"/>
                    <a:pt x="423" y="516"/>
                  </a:cubicBezTo>
                  <a:cubicBezTo>
                    <a:pt x="423" y="514"/>
                    <a:pt x="435" y="511"/>
                    <a:pt x="441" y="511"/>
                  </a:cubicBezTo>
                  <a:cubicBezTo>
                    <a:pt x="475" y="509"/>
                    <a:pt x="510" y="512"/>
                    <a:pt x="544" y="507"/>
                  </a:cubicBezTo>
                  <a:cubicBezTo>
                    <a:pt x="610" y="497"/>
                    <a:pt x="653" y="436"/>
                    <a:pt x="648" y="364"/>
                  </a:cubicBezTo>
                  <a:cubicBezTo>
                    <a:pt x="643" y="303"/>
                    <a:pt x="589" y="252"/>
                    <a:pt x="526" y="250"/>
                  </a:cubicBezTo>
                  <a:cubicBezTo>
                    <a:pt x="505" y="250"/>
                    <a:pt x="483" y="250"/>
                    <a:pt x="462" y="250"/>
                  </a:cubicBezTo>
                  <a:close/>
                </a:path>
              </a:pathLst>
            </a:custGeom>
            <a:grpFill/>
            <a:ln w="28575">
              <a:solidFill>
                <a:srgbClr val="004D9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11168299" y="8748789"/>
              <a:ext cx="297106" cy="232200"/>
            </a:xfrm>
            <a:custGeom>
              <a:avLst/>
              <a:gdLst>
                <a:gd name="T0" fmla="*/ 1 w 162"/>
                <a:gd name="T1" fmla="*/ 63 h 125"/>
                <a:gd name="T2" fmla="*/ 1 w 162"/>
                <a:gd name="T3" fmla="*/ 14 h 125"/>
                <a:gd name="T4" fmla="*/ 11 w 162"/>
                <a:gd name="T5" fmla="*/ 1 h 125"/>
                <a:gd name="T6" fmla="*/ 108 w 162"/>
                <a:gd name="T7" fmla="*/ 3 h 125"/>
                <a:gd name="T8" fmla="*/ 158 w 162"/>
                <a:gd name="T9" fmla="*/ 71 h 125"/>
                <a:gd name="T10" fmla="*/ 98 w 162"/>
                <a:gd name="T11" fmla="*/ 124 h 125"/>
                <a:gd name="T12" fmla="*/ 17 w 162"/>
                <a:gd name="T13" fmla="*/ 124 h 125"/>
                <a:gd name="T14" fmla="*/ 1 w 162"/>
                <a:gd name="T15" fmla="*/ 107 h 125"/>
                <a:gd name="T16" fmla="*/ 1 w 162"/>
                <a:gd name="T17" fmla="*/ 6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2" h="125">
                  <a:moveTo>
                    <a:pt x="1" y="63"/>
                  </a:moveTo>
                  <a:cubicBezTo>
                    <a:pt x="1" y="46"/>
                    <a:pt x="1" y="30"/>
                    <a:pt x="1" y="14"/>
                  </a:cubicBezTo>
                  <a:cubicBezTo>
                    <a:pt x="1" y="6"/>
                    <a:pt x="3" y="1"/>
                    <a:pt x="11" y="1"/>
                  </a:cubicBezTo>
                  <a:cubicBezTo>
                    <a:pt x="44" y="1"/>
                    <a:pt x="76" y="0"/>
                    <a:pt x="108" y="3"/>
                  </a:cubicBezTo>
                  <a:cubicBezTo>
                    <a:pt x="142" y="7"/>
                    <a:pt x="162" y="37"/>
                    <a:pt x="158" y="71"/>
                  </a:cubicBezTo>
                  <a:cubicBezTo>
                    <a:pt x="155" y="101"/>
                    <a:pt x="129" y="124"/>
                    <a:pt x="98" y="124"/>
                  </a:cubicBezTo>
                  <a:cubicBezTo>
                    <a:pt x="71" y="124"/>
                    <a:pt x="44" y="123"/>
                    <a:pt x="17" y="124"/>
                  </a:cubicBezTo>
                  <a:cubicBezTo>
                    <a:pt x="4" y="125"/>
                    <a:pt x="0" y="120"/>
                    <a:pt x="1" y="107"/>
                  </a:cubicBezTo>
                  <a:cubicBezTo>
                    <a:pt x="1" y="92"/>
                    <a:pt x="1" y="77"/>
                    <a:pt x="1" y="63"/>
                  </a:cubicBezTo>
                  <a:close/>
                </a:path>
              </a:pathLst>
            </a:custGeom>
            <a:grpFill/>
            <a:ln w="28575">
              <a:solidFill>
                <a:srgbClr val="004D9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1" name="Rectangle 17">
            <a:extLst>
              <a:ext uri="{FF2B5EF4-FFF2-40B4-BE49-F238E27FC236}">
                <a16:creationId xmlns:a16="http://schemas.microsoft.com/office/drawing/2014/main" id="{A9A1627E-FC62-4FD1-89A0-31A09118221F}"/>
              </a:ext>
            </a:extLst>
          </p:cNvPr>
          <p:cNvSpPr/>
          <p:nvPr/>
        </p:nvSpPr>
        <p:spPr>
          <a:xfrm>
            <a:off x="10133045" y="11403595"/>
            <a:ext cx="3452327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4D9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ПЕРВОНАЧАЛЬНЫЙ</a:t>
            </a:r>
          </a:p>
          <a:p>
            <a:pPr algn="ctr">
              <a:lnSpc>
                <a:spcPts val="25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4D9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ВЗНОС ОТСУТСТВУЕТ</a:t>
            </a:r>
            <a:endParaRPr lang="en-US" sz="2000" b="1" dirty="0">
              <a:solidFill>
                <a:srgbClr val="004D9E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" name="Rectangle 17">
            <a:extLst>
              <a:ext uri="{FF2B5EF4-FFF2-40B4-BE49-F238E27FC236}">
                <a16:creationId xmlns:a16="http://schemas.microsoft.com/office/drawing/2014/main" id="{A9A1627E-FC62-4FD1-89A0-31A09118221F}"/>
              </a:ext>
            </a:extLst>
          </p:cNvPr>
          <p:cNvSpPr/>
          <p:nvPr/>
        </p:nvSpPr>
        <p:spPr>
          <a:xfrm>
            <a:off x="13503298" y="11403595"/>
            <a:ext cx="3452327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4D9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СРОК АРЕНДЫ</a:t>
            </a:r>
          </a:p>
          <a:p>
            <a:pPr algn="ctr">
              <a:lnSpc>
                <a:spcPts val="25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4D9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ОТ 12 ДО 60 МЕС.</a:t>
            </a:r>
            <a:endParaRPr lang="en-US" sz="2200" b="1" dirty="0">
              <a:solidFill>
                <a:srgbClr val="004D9E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4" name="Rectangle 17">
            <a:extLst>
              <a:ext uri="{FF2B5EF4-FFF2-40B4-BE49-F238E27FC236}">
                <a16:creationId xmlns:a16="http://schemas.microsoft.com/office/drawing/2014/main" id="{A9A1627E-FC62-4FD1-89A0-31A09118221F}"/>
              </a:ext>
            </a:extLst>
          </p:cNvPr>
          <p:cNvSpPr/>
          <p:nvPr/>
        </p:nvSpPr>
        <p:spPr>
          <a:xfrm>
            <a:off x="16545077" y="11403595"/>
            <a:ext cx="3452327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4D9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КОНТРАКТНЫЙ ПРОБЕГ</a:t>
            </a:r>
            <a:endParaRPr lang="en-US" sz="2200" b="1" dirty="0">
              <a:solidFill>
                <a:srgbClr val="004D9E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5" name="Rectangle 17">
            <a:extLst>
              <a:ext uri="{FF2B5EF4-FFF2-40B4-BE49-F238E27FC236}">
                <a16:creationId xmlns:a16="http://schemas.microsoft.com/office/drawing/2014/main" id="{A9A1627E-FC62-4FD1-89A0-31A09118221F}"/>
              </a:ext>
            </a:extLst>
          </p:cNvPr>
          <p:cNvSpPr/>
          <p:nvPr/>
        </p:nvSpPr>
        <p:spPr>
          <a:xfrm>
            <a:off x="19736151" y="11403595"/>
            <a:ext cx="3452327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4D9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КОЛИЧЕСТВО АВТОМОБИЛЕЙ</a:t>
            </a:r>
            <a:endParaRPr lang="en-US" sz="2200" b="1" dirty="0">
              <a:solidFill>
                <a:srgbClr val="004D9E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6" name="Rectangle 17">
            <a:extLst>
              <a:ext uri="{FF2B5EF4-FFF2-40B4-BE49-F238E27FC236}">
                <a16:creationId xmlns:a16="http://schemas.microsoft.com/office/drawing/2014/main" id="{A9A1627E-FC62-4FD1-89A0-31A09118221F}"/>
              </a:ext>
            </a:extLst>
          </p:cNvPr>
          <p:cNvSpPr/>
          <p:nvPr/>
        </p:nvSpPr>
        <p:spPr>
          <a:xfrm>
            <a:off x="16917350" y="12142852"/>
            <a:ext cx="27077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spcAft>
                <a:spcPts val="800"/>
              </a:spcAft>
            </a:pPr>
            <a:r>
              <a:rPr lang="ru-RU" sz="1900" dirty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вы устанавливаете сами, исходя из ваших планов</a:t>
            </a:r>
            <a:endParaRPr lang="en-US" sz="1900" dirty="0">
              <a:solidFill>
                <a:schemeClr val="accent2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7" name="Rectangle 17">
            <a:extLst>
              <a:ext uri="{FF2B5EF4-FFF2-40B4-BE49-F238E27FC236}">
                <a16:creationId xmlns:a16="http://schemas.microsoft.com/office/drawing/2014/main" id="{A9A1627E-FC62-4FD1-89A0-31A09118221F}"/>
              </a:ext>
            </a:extLst>
          </p:cNvPr>
          <p:cNvSpPr/>
          <p:nvPr/>
        </p:nvSpPr>
        <p:spPr>
          <a:xfrm>
            <a:off x="20108424" y="12142852"/>
            <a:ext cx="27077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spcAft>
                <a:spcPts val="800"/>
              </a:spcAft>
            </a:pPr>
            <a:r>
              <a:rPr lang="ru-RU" sz="1900" dirty="0">
                <a:solidFill>
                  <a:schemeClr val="accent2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зависит от потребностей вашего бизнеса</a:t>
            </a:r>
            <a:endParaRPr lang="en-US" sz="1900" dirty="0">
              <a:solidFill>
                <a:schemeClr val="accent2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AB1041B-404F-452B-81DB-60BBF4AAC7F9}"/>
              </a:ext>
            </a:extLst>
          </p:cNvPr>
          <p:cNvSpPr txBox="1"/>
          <p:nvPr/>
        </p:nvSpPr>
        <p:spPr>
          <a:xfrm flipH="1">
            <a:off x="11014530" y="5938152"/>
            <a:ext cx="10476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Подбор и покупка автомобиля на специальных условиях от производителя;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AB1041B-404F-452B-81DB-60BBF4AAC7F9}"/>
              </a:ext>
            </a:extLst>
          </p:cNvPr>
          <p:cNvSpPr txBox="1"/>
          <p:nvPr/>
        </p:nvSpPr>
        <p:spPr>
          <a:xfrm flipH="1">
            <a:off x="11014530" y="9429456"/>
            <a:ext cx="113164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Единый ежемесячный платёж за все услуги.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AB1041B-404F-452B-81DB-60BBF4AAC7F9}"/>
              </a:ext>
            </a:extLst>
          </p:cNvPr>
          <p:cNvSpPr txBox="1"/>
          <p:nvPr/>
        </p:nvSpPr>
        <p:spPr>
          <a:xfrm flipH="1">
            <a:off x="11014530" y="7376028"/>
            <a:ext cx="961647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Сервис включён по желанию клиента – расширение страхования, шинный сервис, мойки, парковка и прочее;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AB1041B-404F-452B-81DB-60BBF4AAC7F9}"/>
              </a:ext>
            </a:extLst>
          </p:cNvPr>
          <p:cNvSpPr txBox="1"/>
          <p:nvPr/>
        </p:nvSpPr>
        <p:spPr>
          <a:xfrm flipH="1">
            <a:off x="11014530" y="8163096"/>
            <a:ext cx="992712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Подготовка к эксплуатации: регистрация, страхование КАСКО и ОСАГО, установка телематического оборудования;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AB1041B-404F-452B-81DB-60BBF4AAC7F9}"/>
              </a:ext>
            </a:extLst>
          </p:cNvPr>
          <p:cNvSpPr txBox="1"/>
          <p:nvPr/>
        </p:nvSpPr>
        <p:spPr>
          <a:xfrm flipH="1">
            <a:off x="11014530" y="8950164"/>
            <a:ext cx="1131646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Техническое обслуживание автопарка;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0CB3988-5F79-4793-9347-F97F54EB344E}"/>
              </a:ext>
            </a:extLst>
          </p:cNvPr>
          <p:cNvSpPr txBox="1"/>
          <p:nvPr/>
        </p:nvSpPr>
        <p:spPr>
          <a:xfrm flipH="1">
            <a:off x="11014530" y="6417444"/>
            <a:ext cx="10476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Рефинансирование действующих договоров других лизинговых компаний;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A6E7CE2-BA48-435F-8335-84F05A2B0BEE}"/>
              </a:ext>
            </a:extLst>
          </p:cNvPr>
          <p:cNvSpPr txBox="1"/>
          <p:nvPr/>
        </p:nvSpPr>
        <p:spPr>
          <a:xfrm flipH="1">
            <a:off x="11014529" y="6896736"/>
            <a:ext cx="1047688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Возможность работы по тендерам в рамках 223-ФЗ;</a:t>
            </a:r>
          </a:p>
        </p:txBody>
      </p:sp>
    </p:spTree>
    <p:extLst>
      <p:ext uri="{BB962C8B-B14F-4D97-AF65-F5344CB8AC3E}">
        <p14:creationId xmlns:p14="http://schemas.microsoft.com/office/powerpoint/2010/main" val="1798890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3588" y="-18252"/>
            <a:ext cx="12193588" cy="13752504"/>
          </a:xfrm>
        </p:spPr>
      </p:pic>
      <p:sp>
        <p:nvSpPr>
          <p:cNvPr id="16" name="Rectangle 11">
            <a:extLst>
              <a:ext uri="{FF2B5EF4-FFF2-40B4-BE49-F238E27FC236}">
                <a16:creationId xmlns:a16="http://schemas.microsoft.com/office/drawing/2014/main" id="{B7DDA238-9235-4BF3-8E34-438F3C1C5B2A}"/>
              </a:ext>
            </a:extLst>
          </p:cNvPr>
          <p:cNvSpPr/>
          <p:nvPr/>
        </p:nvSpPr>
        <p:spPr>
          <a:xfrm>
            <a:off x="12213713" y="-18252"/>
            <a:ext cx="12193587" cy="13734252"/>
          </a:xfrm>
          <a:prstGeom prst="rect">
            <a:avLst/>
          </a:prstGeom>
          <a:solidFill>
            <a:schemeClr val="tx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870" r="-377" b="-6106"/>
          <a:stretch/>
        </p:blipFill>
        <p:spPr>
          <a:xfrm rot="16200000">
            <a:off x="-6091927" y="5952100"/>
            <a:ext cx="13859257" cy="180576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E07CD1D-4230-4FDC-9D28-24FACD9B7F60}"/>
              </a:ext>
            </a:extLst>
          </p:cNvPr>
          <p:cNvSpPr/>
          <p:nvPr/>
        </p:nvSpPr>
        <p:spPr>
          <a:xfrm>
            <a:off x="1394457" y="-18253"/>
            <a:ext cx="21598265" cy="127733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0" dist="165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5E4814-3D8E-421E-B752-7DB8E2079CA9}"/>
              </a:ext>
            </a:extLst>
          </p:cNvPr>
          <p:cNvSpPr txBox="1"/>
          <p:nvPr/>
        </p:nvSpPr>
        <p:spPr>
          <a:xfrm>
            <a:off x="3336373" y="1063458"/>
            <a:ext cx="9711960" cy="4924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8000" b="1" dirty="0">
                <a:solidFill>
                  <a:srgbClr val="004D9E"/>
                </a:solidFill>
              </a:rPr>
              <a:t>КАТАЛОГИ</a:t>
            </a:r>
          </a:p>
          <a:p>
            <a:pPr algn="l"/>
            <a:r>
              <a:rPr lang="ru-RU" sz="8000" b="1" dirty="0"/>
              <a:t>АВТОМОБИЛЕЙ </a:t>
            </a:r>
          </a:p>
          <a:p>
            <a:pPr algn="l"/>
            <a:r>
              <a:rPr lang="ru-RU" sz="8000" b="1" dirty="0"/>
              <a:t>И СПЕЦТЕХНИКИ</a:t>
            </a:r>
          </a:p>
          <a:p>
            <a:pPr algn="l"/>
            <a:r>
              <a:rPr lang="ru-RU" sz="8000" b="1" dirty="0">
                <a:solidFill>
                  <a:srgbClr val="004D9E"/>
                </a:solidFill>
              </a:rPr>
              <a:t>В НАЛИЧИИ</a:t>
            </a:r>
            <a:endParaRPr lang="vi-VN" sz="8000" b="1" dirty="0">
              <a:solidFill>
                <a:srgbClr val="004D9E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342B75-F4A3-48F0-A1E4-A32F79AAF365}"/>
              </a:ext>
            </a:extLst>
          </p:cNvPr>
          <p:cNvSpPr txBox="1"/>
          <p:nvPr/>
        </p:nvSpPr>
        <p:spPr>
          <a:xfrm flipH="1">
            <a:off x="3336370" y="9497370"/>
            <a:ext cx="8877343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500" dirty="0">
                <a:ea typeface="Lato Medium" panose="020F0502020204030203" pitchFamily="34" charset="0"/>
                <a:cs typeface="Poppins Medium" panose="00000600000000000000" pitchFamily="2" charset="0"/>
              </a:rPr>
              <a:t>Инновационный каталог спецтехники</a:t>
            </a:r>
            <a:r>
              <a:rPr lang="en-US" sz="2500" dirty="0">
                <a:ea typeface="Lato Medium" panose="020F0502020204030203" pitchFamily="34" charset="0"/>
                <a:cs typeface="Poppins Medium" panose="00000600000000000000" pitchFamily="2" charset="0"/>
              </a:rPr>
              <a:t> </a:t>
            </a:r>
            <a:r>
              <a:rPr lang="ru-RU" sz="2500" dirty="0">
                <a:ea typeface="Lato Medium" panose="020F0502020204030203" pitchFamily="34" charset="0"/>
                <a:cs typeface="Poppins Medium" panose="00000600000000000000" pitchFamily="2" charset="0"/>
              </a:rPr>
              <a:t>на сайте поможет клиентам сэкономить время и сразу сориентироваться в ценах на необходимое имущество. Лизингодатель стал первым игроком рынка среди ведущих компаний*, который внедрил отдельный каталог-агрегатор в сегменте спецтехники.</a:t>
            </a:r>
            <a:endParaRPr lang="en-US" sz="2500" dirty="0"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0" y="12058096"/>
            <a:ext cx="559837" cy="1657904"/>
            <a:chOff x="0" y="12058096"/>
            <a:chExt cx="559837" cy="165790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12887048"/>
              <a:ext cx="559837" cy="828952"/>
            </a:xfrm>
            <a:prstGeom prst="rect">
              <a:avLst/>
            </a:prstGeom>
            <a:solidFill>
              <a:srgbClr val="004D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0" y="12058096"/>
              <a:ext cx="559837" cy="828952"/>
            </a:xfrm>
            <a:prstGeom prst="rect">
              <a:avLst/>
            </a:prstGeom>
            <a:solidFill>
              <a:srgbClr val="94C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805765" y="12926521"/>
            <a:ext cx="10098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2"/>
                </a:solidFill>
              </a:rPr>
              <a:t> *Термин «ведущие компании» в этом случае объединяет топ-10 лизинговых организаций </a:t>
            </a:r>
            <a:br>
              <a:rPr lang="ru-RU" sz="1600" dirty="0">
                <a:solidFill>
                  <a:schemeClr val="accent2"/>
                </a:solidFill>
              </a:rPr>
            </a:br>
            <a:r>
              <a:rPr lang="ru-RU" sz="1600" dirty="0">
                <a:solidFill>
                  <a:schemeClr val="accent2"/>
                </a:solidFill>
              </a:rPr>
              <a:t>по версии рейтингового агентства «Эксперт РА» (по итогам 2019 года).</a:t>
            </a:r>
          </a:p>
        </p:txBody>
      </p:sp>
      <p:sp>
        <p:nvSpPr>
          <p:cNvPr id="24" name="Рисунок 9"/>
          <p:cNvSpPr txBox="1">
            <a:spLocks/>
          </p:cNvSpPr>
          <p:nvPr/>
        </p:nvSpPr>
        <p:spPr>
          <a:xfrm>
            <a:off x="13588042" y="6925704"/>
            <a:ext cx="9404678" cy="5244942"/>
          </a:xfrm>
          <a:prstGeom prst="rect">
            <a:avLst/>
          </a:prstGeom>
        </p:spPr>
      </p:sp>
      <p:sp>
        <p:nvSpPr>
          <p:cNvPr id="28" name="Рисунок 9"/>
          <p:cNvSpPr txBox="1">
            <a:spLocks/>
          </p:cNvSpPr>
          <p:nvPr/>
        </p:nvSpPr>
        <p:spPr>
          <a:xfrm>
            <a:off x="13588042" y="6824094"/>
            <a:ext cx="9404678" cy="5346552"/>
          </a:xfrm>
          <a:prstGeom prst="rect">
            <a:avLst/>
          </a:prstGeom>
        </p:spPr>
      </p:sp>
      <p:sp>
        <p:nvSpPr>
          <p:cNvPr id="29" name="Рисунок 9"/>
          <p:cNvSpPr txBox="1">
            <a:spLocks/>
          </p:cNvSpPr>
          <p:nvPr/>
        </p:nvSpPr>
        <p:spPr>
          <a:xfrm>
            <a:off x="13588042" y="6920199"/>
            <a:ext cx="9404678" cy="5346552"/>
          </a:xfrm>
          <a:prstGeom prst="rect">
            <a:avLst/>
          </a:prstGeom>
        </p:spPr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E342B75-F4A3-48F0-A1E4-A32F79AAF365}"/>
              </a:ext>
            </a:extLst>
          </p:cNvPr>
          <p:cNvSpPr txBox="1"/>
          <p:nvPr/>
        </p:nvSpPr>
        <p:spPr>
          <a:xfrm flipH="1">
            <a:off x="3336369" y="7115574"/>
            <a:ext cx="9297279" cy="17953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500" dirty="0">
                <a:ea typeface="Lato Medium" panose="020F0502020204030203" pitchFamily="34" charset="0"/>
                <a:cs typeface="Poppins Medium" panose="00000600000000000000" pitchFamily="2" charset="0"/>
              </a:rPr>
              <a:t>В автомобильный каталог на сайте «Балтийского лизинга» встроена многоканальная поисковая система, благодаря ей клиенты компании могут, во-первых, моментально найти нужную машину, а во-вторых, в два клика рассчитать стоимость приобретения её в лизинг прямо на сайте.</a:t>
            </a:r>
          </a:p>
        </p:txBody>
      </p:sp>
      <p:pic>
        <p:nvPicPr>
          <p:cNvPr id="39" name="Рисунок 38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87413" y="-17463"/>
            <a:ext cx="9405937" cy="6551613"/>
          </a:xfrm>
        </p:spPr>
      </p:pic>
      <p:sp>
        <p:nvSpPr>
          <p:cNvPr id="38" name="Рисунок 35"/>
          <p:cNvSpPr txBox="1">
            <a:spLocks/>
          </p:cNvSpPr>
          <p:nvPr/>
        </p:nvSpPr>
        <p:spPr>
          <a:xfrm>
            <a:off x="13588042" y="2342665"/>
            <a:ext cx="9404678" cy="6551988"/>
          </a:xfrm>
          <a:prstGeom prst="rect">
            <a:avLst/>
          </a:prstGeom>
        </p:spPr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87413" y="6749449"/>
            <a:ext cx="9405937" cy="600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59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52525" y="-9525"/>
            <a:ext cx="10534650" cy="6548731"/>
          </a:xfrm>
        </p:spPr>
      </p:pic>
      <p:sp>
        <p:nvSpPr>
          <p:cNvPr id="95" name="Rectangle 11">
            <a:extLst>
              <a:ext uri="{FF2B5EF4-FFF2-40B4-BE49-F238E27FC236}">
                <a16:creationId xmlns:a16="http://schemas.microsoft.com/office/drawing/2014/main" id="{391EFF73-214F-4982-81CD-A2E15DBDC4DD}"/>
              </a:ext>
            </a:extLst>
          </p:cNvPr>
          <p:cNvSpPr/>
          <p:nvPr/>
        </p:nvSpPr>
        <p:spPr>
          <a:xfrm>
            <a:off x="-22368" y="-1"/>
            <a:ext cx="13874741" cy="6539207"/>
          </a:xfrm>
          <a:prstGeom prst="rect">
            <a:avLst/>
          </a:prstGeom>
          <a:solidFill>
            <a:schemeClr val="tx2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4FA0CE2-B6ED-41A4-B0A6-B489AC6AD71F}"/>
              </a:ext>
            </a:extLst>
          </p:cNvPr>
          <p:cNvSpPr txBox="1"/>
          <p:nvPr/>
        </p:nvSpPr>
        <p:spPr>
          <a:xfrm>
            <a:off x="1575771" y="7762464"/>
            <a:ext cx="9114397" cy="7181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800"/>
              </a:lnSpc>
            </a:pPr>
            <a:r>
              <a:rPr lang="ru-RU" sz="2500" b="1" dirty="0"/>
              <a:t>Система электронного документооборота ЭДО</a:t>
            </a:r>
            <a:endParaRPr lang="en-US" sz="2500" b="1" dirty="0"/>
          </a:p>
          <a:p>
            <a:pPr>
              <a:lnSpc>
                <a:spcPts val="2800"/>
              </a:lnSpc>
            </a:pPr>
            <a:r>
              <a:rPr lang="en-US" sz="2500" b="1" dirty="0"/>
              <a:t>«</a:t>
            </a:r>
            <a:r>
              <a:rPr lang="ru-RU" sz="2500" b="1" dirty="0"/>
              <a:t>Балтийского лизинга»</a:t>
            </a:r>
            <a:r>
              <a:rPr lang="en-US" sz="2500" b="1" dirty="0"/>
              <a:t> </a:t>
            </a:r>
            <a:r>
              <a:rPr lang="ru-RU" sz="2500" b="1" dirty="0"/>
              <a:t>даёт возможности:</a:t>
            </a:r>
            <a:endParaRPr lang="vi-VN" sz="25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7FCA63-A5B9-400A-A254-F4F14073259E}"/>
              </a:ext>
            </a:extLst>
          </p:cNvPr>
          <p:cNvSpPr txBox="1"/>
          <p:nvPr/>
        </p:nvSpPr>
        <p:spPr>
          <a:xfrm>
            <a:off x="2108438" y="8800115"/>
            <a:ext cx="6852682" cy="9371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000" dirty="0"/>
              <a:t>Заключать </a:t>
            </a:r>
            <a:r>
              <a:rPr lang="en-US" sz="2000" dirty="0"/>
              <a:t>online-</a:t>
            </a:r>
            <a:r>
              <a:rPr lang="ru-RU" sz="2000" dirty="0"/>
              <a:t>сделки, соблюдая установленные законодательством требования, а также получать и хранить финансовые документы в электронном виде </a:t>
            </a:r>
            <a:endParaRPr lang="vi-VN" sz="2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B7FCA63-A5B9-400A-A254-F4F14073259E}"/>
              </a:ext>
            </a:extLst>
          </p:cNvPr>
          <p:cNvSpPr txBox="1"/>
          <p:nvPr/>
        </p:nvSpPr>
        <p:spPr>
          <a:xfrm>
            <a:off x="2108438" y="10206014"/>
            <a:ext cx="6852682" cy="6412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000" dirty="0"/>
              <a:t>Предоставлять документы в контролирующие органы </a:t>
            </a:r>
            <a:br>
              <a:rPr lang="en-US" sz="2000" dirty="0"/>
            </a:br>
            <a:r>
              <a:rPr lang="ru-RU" sz="2000" dirty="0"/>
              <a:t>в электронном формате </a:t>
            </a:r>
            <a:endParaRPr lang="vi-VN" sz="2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B7FCA63-A5B9-400A-A254-F4F14073259E}"/>
              </a:ext>
            </a:extLst>
          </p:cNvPr>
          <p:cNvSpPr txBox="1"/>
          <p:nvPr/>
        </p:nvSpPr>
        <p:spPr>
          <a:xfrm>
            <a:off x="2108438" y="11259638"/>
            <a:ext cx="6852682" cy="6165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000" dirty="0"/>
              <a:t>обмениваться электронными документами не только с нашей компанией, но и с другими контрагентами </a:t>
            </a:r>
            <a:endParaRPr lang="vi-VN" sz="20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EC7B49D-C3C8-4CA8-90F5-084FC4BE24B3}"/>
              </a:ext>
            </a:extLst>
          </p:cNvPr>
          <p:cNvSpPr txBox="1"/>
          <p:nvPr/>
        </p:nvSpPr>
        <p:spPr>
          <a:xfrm>
            <a:off x="1575770" y="887007"/>
            <a:ext cx="12800336" cy="4924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0" b="1" dirty="0">
                <a:solidFill>
                  <a:srgbClr val="004D9E"/>
                </a:solidFill>
              </a:rPr>
              <a:t>СИСТЕМА ЭЛЕКТРОННОГО ДОКУМЕНТООБОРОТА </a:t>
            </a:r>
            <a:r>
              <a:rPr lang="ru-RU" sz="8000" b="1" dirty="0"/>
              <a:t>ЭДО</a:t>
            </a:r>
            <a:endParaRPr lang="vi-VN" sz="80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EC7B49D-C3C8-4CA8-90F5-084FC4BE24B3}"/>
              </a:ext>
            </a:extLst>
          </p:cNvPr>
          <p:cNvSpPr txBox="1"/>
          <p:nvPr/>
        </p:nvSpPr>
        <p:spPr>
          <a:xfrm>
            <a:off x="12113387" y="7786790"/>
            <a:ext cx="226271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000" b="1" dirty="0"/>
              <a:t>БЫСТРО</a:t>
            </a:r>
            <a:endParaRPr lang="vi-VN" sz="30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EC7B49D-C3C8-4CA8-90F5-084FC4BE24B3}"/>
              </a:ext>
            </a:extLst>
          </p:cNvPr>
          <p:cNvSpPr txBox="1"/>
          <p:nvPr/>
        </p:nvSpPr>
        <p:spPr>
          <a:xfrm>
            <a:off x="16308483" y="7786790"/>
            <a:ext cx="267219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000" b="1" dirty="0"/>
              <a:t>ВЫГОДНО</a:t>
            </a:r>
            <a:endParaRPr lang="vi-VN" sz="30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EC7B49D-C3C8-4CA8-90F5-084FC4BE24B3}"/>
              </a:ext>
            </a:extLst>
          </p:cNvPr>
          <p:cNvSpPr txBox="1"/>
          <p:nvPr/>
        </p:nvSpPr>
        <p:spPr>
          <a:xfrm>
            <a:off x="20567565" y="7786790"/>
            <a:ext cx="319287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000" b="1" dirty="0"/>
              <a:t>БЕЗОПАСНО</a:t>
            </a:r>
            <a:endParaRPr lang="vi-VN" sz="30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9F91B74-77AD-4853-932F-383DB31D3F04}"/>
              </a:ext>
            </a:extLst>
          </p:cNvPr>
          <p:cNvSpPr txBox="1"/>
          <p:nvPr/>
        </p:nvSpPr>
        <p:spPr>
          <a:xfrm flipH="1">
            <a:off x="11519471" y="8724823"/>
            <a:ext cx="3376924" cy="2949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0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Без поездок и пересылок</a:t>
            </a:r>
            <a:endParaRPr lang="en-US" sz="2000" b="1" dirty="0">
              <a:solidFill>
                <a:schemeClr val="accent2"/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9F91B74-77AD-4853-932F-383DB31D3F04}"/>
              </a:ext>
            </a:extLst>
          </p:cNvPr>
          <p:cNvSpPr txBox="1"/>
          <p:nvPr/>
        </p:nvSpPr>
        <p:spPr>
          <a:xfrm flipH="1">
            <a:off x="11519471" y="9289047"/>
            <a:ext cx="3376924" cy="5899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0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Подпись массива </a:t>
            </a:r>
          </a:p>
          <a:p>
            <a:pPr>
              <a:lnSpc>
                <a:spcPts val="2300"/>
              </a:lnSpc>
            </a:pPr>
            <a:r>
              <a:rPr lang="ru-RU" sz="20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документов в 1 клик</a:t>
            </a:r>
            <a:endParaRPr lang="en-US" sz="2000" b="1" dirty="0">
              <a:solidFill>
                <a:schemeClr val="accent2"/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9F91B74-77AD-4853-932F-383DB31D3F04}"/>
              </a:ext>
            </a:extLst>
          </p:cNvPr>
          <p:cNvSpPr txBox="1"/>
          <p:nvPr/>
        </p:nvSpPr>
        <p:spPr>
          <a:xfrm flipH="1">
            <a:off x="11519471" y="10089438"/>
            <a:ext cx="3376924" cy="8848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0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Возможность работы</a:t>
            </a:r>
          </a:p>
          <a:p>
            <a:pPr>
              <a:lnSpc>
                <a:spcPts val="2300"/>
              </a:lnSpc>
            </a:pPr>
            <a:r>
              <a:rPr lang="ru-RU" sz="20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из 1С/вашей учётной системы</a:t>
            </a:r>
            <a:endParaRPr lang="en-US" sz="2000" b="1" dirty="0">
              <a:solidFill>
                <a:schemeClr val="accent2"/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11044936" y="8789458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11044936" y="9369677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11044936" y="10131082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9F91B74-77AD-4853-932F-383DB31D3F04}"/>
              </a:ext>
            </a:extLst>
          </p:cNvPr>
          <p:cNvSpPr txBox="1"/>
          <p:nvPr/>
        </p:nvSpPr>
        <p:spPr>
          <a:xfrm flipH="1">
            <a:off x="15928175" y="8724821"/>
            <a:ext cx="3523606" cy="8848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0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Увеличение суммы </a:t>
            </a:r>
          </a:p>
          <a:p>
            <a:pPr>
              <a:lnSpc>
                <a:spcPts val="2300"/>
              </a:lnSpc>
            </a:pPr>
            <a:r>
              <a:rPr lang="ru-RU" sz="20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входящего НДС за счёт </a:t>
            </a:r>
          </a:p>
          <a:p>
            <a:pPr>
              <a:lnSpc>
                <a:spcPts val="2300"/>
              </a:lnSpc>
            </a:pPr>
            <a:r>
              <a:rPr lang="ru-RU" sz="20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100% доставки документов</a:t>
            </a:r>
            <a:endParaRPr lang="en-US" sz="2000" b="1" dirty="0">
              <a:solidFill>
                <a:schemeClr val="accent2"/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9F91B74-77AD-4853-932F-383DB31D3F04}"/>
              </a:ext>
            </a:extLst>
          </p:cNvPr>
          <p:cNvSpPr txBox="1"/>
          <p:nvPr/>
        </p:nvSpPr>
        <p:spPr>
          <a:xfrm flipH="1">
            <a:off x="15928175" y="9847631"/>
            <a:ext cx="3523606" cy="8848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0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Экономия средств</a:t>
            </a:r>
          </a:p>
          <a:p>
            <a:pPr>
              <a:lnSpc>
                <a:spcPts val="2300"/>
              </a:lnSpc>
            </a:pPr>
            <a:r>
              <a:rPr lang="ru-RU" sz="20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и времени доставки</a:t>
            </a:r>
          </a:p>
          <a:p>
            <a:pPr>
              <a:lnSpc>
                <a:spcPts val="2300"/>
              </a:lnSpc>
            </a:pPr>
            <a:r>
              <a:rPr lang="ru-RU" sz="20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документов</a:t>
            </a:r>
            <a:endParaRPr lang="en-US" sz="2000" b="1" dirty="0">
              <a:solidFill>
                <a:schemeClr val="accent2"/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78" name="Rectangle 31">
            <a:extLst>
              <a:ext uri="{FF2B5EF4-FFF2-40B4-BE49-F238E27FC236}">
                <a16:creationId xmlns:a16="http://schemas.microsoft.com/office/drawing/2014/main" id="{4FEE4B15-EB14-4CC5-8A4C-49550CB82484}"/>
              </a:ext>
            </a:extLst>
          </p:cNvPr>
          <p:cNvSpPr/>
          <p:nvPr/>
        </p:nvSpPr>
        <p:spPr>
          <a:xfrm>
            <a:off x="1557080" y="8879814"/>
            <a:ext cx="249497" cy="895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9" name="Rectangle 31">
            <a:extLst>
              <a:ext uri="{FF2B5EF4-FFF2-40B4-BE49-F238E27FC236}">
                <a16:creationId xmlns:a16="http://schemas.microsoft.com/office/drawing/2014/main" id="{4FEE4B15-EB14-4CC5-8A4C-49550CB82484}"/>
              </a:ext>
            </a:extLst>
          </p:cNvPr>
          <p:cNvSpPr/>
          <p:nvPr/>
        </p:nvSpPr>
        <p:spPr>
          <a:xfrm>
            <a:off x="1557080" y="10305764"/>
            <a:ext cx="249497" cy="895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0" name="Rectangle 31">
            <a:extLst>
              <a:ext uri="{FF2B5EF4-FFF2-40B4-BE49-F238E27FC236}">
                <a16:creationId xmlns:a16="http://schemas.microsoft.com/office/drawing/2014/main" id="{4FEE4B15-EB14-4CC5-8A4C-49550CB82484}"/>
              </a:ext>
            </a:extLst>
          </p:cNvPr>
          <p:cNvSpPr/>
          <p:nvPr/>
        </p:nvSpPr>
        <p:spPr>
          <a:xfrm>
            <a:off x="1557080" y="11388208"/>
            <a:ext cx="249497" cy="895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9F91B74-77AD-4853-932F-383DB31D3F04}"/>
              </a:ext>
            </a:extLst>
          </p:cNvPr>
          <p:cNvSpPr txBox="1"/>
          <p:nvPr/>
        </p:nvSpPr>
        <p:spPr>
          <a:xfrm flipH="1">
            <a:off x="20415944" y="8724821"/>
            <a:ext cx="2971999" cy="1179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0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Документы </a:t>
            </a:r>
          </a:p>
          <a:p>
            <a:pPr>
              <a:lnSpc>
                <a:spcPts val="2300"/>
              </a:lnSpc>
            </a:pPr>
            <a:r>
              <a:rPr lang="ru-RU" sz="20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юридически значимы, </a:t>
            </a:r>
          </a:p>
          <a:p>
            <a:pPr>
              <a:lnSpc>
                <a:spcPts val="2300"/>
              </a:lnSpc>
            </a:pPr>
            <a:r>
              <a:rPr lang="ru-RU" sz="20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распечатывать их </a:t>
            </a:r>
            <a:br>
              <a:rPr lang="ru-RU" sz="20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</a:br>
            <a:r>
              <a:rPr lang="ru-RU" sz="20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не нужно</a:t>
            </a:r>
            <a:endParaRPr lang="en-US" sz="2000" b="1" dirty="0">
              <a:solidFill>
                <a:schemeClr val="accent2"/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9F91B74-77AD-4853-932F-383DB31D3F04}"/>
              </a:ext>
            </a:extLst>
          </p:cNvPr>
          <p:cNvSpPr txBox="1"/>
          <p:nvPr/>
        </p:nvSpPr>
        <p:spPr>
          <a:xfrm flipH="1">
            <a:off x="20415944" y="10057181"/>
            <a:ext cx="2971999" cy="8848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0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Защищённый канал </a:t>
            </a:r>
          </a:p>
          <a:p>
            <a:pPr>
              <a:lnSpc>
                <a:spcPts val="2300"/>
              </a:lnSpc>
            </a:pPr>
            <a:r>
              <a:rPr lang="ru-RU" sz="20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передачи данных </a:t>
            </a:r>
          </a:p>
          <a:p>
            <a:pPr>
              <a:lnSpc>
                <a:spcPts val="2300"/>
              </a:lnSpc>
            </a:pPr>
            <a:r>
              <a:rPr lang="ru-RU" sz="20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«</a:t>
            </a:r>
            <a:r>
              <a:rPr lang="ru-RU" sz="2000" b="1" dirty="0" err="1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Контур.Диадок</a:t>
            </a:r>
            <a:r>
              <a:rPr lang="ru-RU" sz="20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»</a:t>
            </a:r>
            <a:endParaRPr lang="en-US" sz="2000" b="1" dirty="0">
              <a:solidFill>
                <a:schemeClr val="accent2"/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22" name="Freeform 5"/>
          <p:cNvSpPr>
            <a:spLocks noEditPoints="1"/>
          </p:cNvSpPr>
          <p:nvPr/>
        </p:nvSpPr>
        <p:spPr bwMode="auto">
          <a:xfrm>
            <a:off x="19798074" y="7750564"/>
            <a:ext cx="434083" cy="525847"/>
          </a:xfrm>
          <a:custGeom>
            <a:avLst/>
            <a:gdLst>
              <a:gd name="T0" fmla="*/ 74 w 74"/>
              <a:gd name="T1" fmla="*/ 23 h 86"/>
              <a:gd name="T2" fmla="*/ 74 w 74"/>
              <a:gd name="T3" fmla="*/ 23 h 86"/>
              <a:gd name="T4" fmla="*/ 74 w 74"/>
              <a:gd name="T5" fmla="*/ 21 h 86"/>
              <a:gd name="T6" fmla="*/ 65 w 74"/>
              <a:gd name="T7" fmla="*/ 12 h 86"/>
              <a:gd name="T8" fmla="*/ 41 w 74"/>
              <a:gd name="T9" fmla="*/ 2 h 86"/>
              <a:gd name="T10" fmla="*/ 41 w 74"/>
              <a:gd name="T11" fmla="*/ 2 h 86"/>
              <a:gd name="T12" fmla="*/ 33 w 74"/>
              <a:gd name="T13" fmla="*/ 2 h 86"/>
              <a:gd name="T14" fmla="*/ 33 w 74"/>
              <a:gd name="T15" fmla="*/ 2 h 86"/>
              <a:gd name="T16" fmla="*/ 9 w 74"/>
              <a:gd name="T17" fmla="*/ 12 h 86"/>
              <a:gd name="T18" fmla="*/ 1 w 74"/>
              <a:gd name="T19" fmla="*/ 21 h 86"/>
              <a:gd name="T20" fmla="*/ 1 w 74"/>
              <a:gd name="T21" fmla="*/ 23 h 86"/>
              <a:gd name="T22" fmla="*/ 1 w 74"/>
              <a:gd name="T23" fmla="*/ 23 h 86"/>
              <a:gd name="T24" fmla="*/ 4 w 74"/>
              <a:gd name="T25" fmla="*/ 58 h 86"/>
              <a:gd name="T26" fmla="*/ 15 w 74"/>
              <a:gd name="T27" fmla="*/ 74 h 86"/>
              <a:gd name="T28" fmla="*/ 35 w 74"/>
              <a:gd name="T29" fmla="*/ 86 h 86"/>
              <a:gd name="T30" fmla="*/ 36 w 74"/>
              <a:gd name="T31" fmla="*/ 86 h 86"/>
              <a:gd name="T32" fmla="*/ 37 w 74"/>
              <a:gd name="T33" fmla="*/ 86 h 86"/>
              <a:gd name="T34" fmla="*/ 38 w 74"/>
              <a:gd name="T35" fmla="*/ 86 h 86"/>
              <a:gd name="T36" fmla="*/ 39 w 74"/>
              <a:gd name="T37" fmla="*/ 86 h 86"/>
              <a:gd name="T38" fmla="*/ 59 w 74"/>
              <a:gd name="T39" fmla="*/ 74 h 86"/>
              <a:gd name="T40" fmla="*/ 70 w 74"/>
              <a:gd name="T41" fmla="*/ 58 h 86"/>
              <a:gd name="T42" fmla="*/ 74 w 74"/>
              <a:gd name="T43" fmla="*/ 23 h 86"/>
              <a:gd name="T44" fmla="*/ 37 w 74"/>
              <a:gd name="T45" fmla="*/ 65 h 86"/>
              <a:gd name="T46" fmla="*/ 37 w 74"/>
              <a:gd name="T47" fmla="*/ 65 h 86"/>
              <a:gd name="T48" fmla="*/ 62 w 74"/>
              <a:gd name="T49" fmla="*/ 35 h 86"/>
              <a:gd name="T50" fmla="*/ 37 w 74"/>
              <a:gd name="T51" fmla="*/ 60 h 86"/>
              <a:gd name="T52" fmla="*/ 33 w 74"/>
              <a:gd name="T53" fmla="*/ 62 h 86"/>
              <a:gd name="T54" fmla="*/ 29 w 74"/>
              <a:gd name="T55" fmla="*/ 60 h 86"/>
              <a:gd name="T56" fmla="*/ 19 w 74"/>
              <a:gd name="T57" fmla="*/ 51 h 86"/>
              <a:gd name="T58" fmla="*/ 19 w 74"/>
              <a:gd name="T59" fmla="*/ 43 h 86"/>
              <a:gd name="T60" fmla="*/ 27 w 74"/>
              <a:gd name="T61" fmla="*/ 43 h 86"/>
              <a:gd name="T62" fmla="*/ 33 w 74"/>
              <a:gd name="T63" fmla="*/ 49 h 86"/>
              <a:gd name="T64" fmla="*/ 54 w 74"/>
              <a:gd name="T65" fmla="*/ 27 h 86"/>
              <a:gd name="T66" fmla="*/ 62 w 74"/>
              <a:gd name="T67" fmla="*/ 27 h 86"/>
              <a:gd name="T68" fmla="*/ 62 w 74"/>
              <a:gd name="T69" fmla="*/ 35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4" h="86">
                <a:moveTo>
                  <a:pt x="74" y="23"/>
                </a:moveTo>
                <a:cubicBezTo>
                  <a:pt x="74" y="23"/>
                  <a:pt x="74" y="23"/>
                  <a:pt x="74" y="23"/>
                </a:cubicBezTo>
                <a:cubicBezTo>
                  <a:pt x="74" y="22"/>
                  <a:pt x="74" y="22"/>
                  <a:pt x="74" y="21"/>
                </a:cubicBezTo>
                <a:cubicBezTo>
                  <a:pt x="74" y="16"/>
                  <a:pt x="70" y="12"/>
                  <a:pt x="65" y="12"/>
                </a:cubicBezTo>
                <a:cubicBezTo>
                  <a:pt x="55" y="11"/>
                  <a:pt x="47" y="8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39" y="0"/>
                  <a:pt x="36" y="0"/>
                  <a:pt x="33" y="2"/>
                </a:cubicBezTo>
                <a:cubicBezTo>
                  <a:pt x="33" y="2"/>
                  <a:pt x="33" y="2"/>
                  <a:pt x="33" y="2"/>
                </a:cubicBezTo>
                <a:cubicBezTo>
                  <a:pt x="27" y="8"/>
                  <a:pt x="19" y="11"/>
                  <a:pt x="9" y="12"/>
                </a:cubicBezTo>
                <a:cubicBezTo>
                  <a:pt x="4" y="12"/>
                  <a:pt x="1" y="16"/>
                  <a:pt x="1" y="21"/>
                </a:cubicBezTo>
                <a:cubicBezTo>
                  <a:pt x="1" y="22"/>
                  <a:pt x="1" y="22"/>
                  <a:pt x="1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0" y="34"/>
                  <a:pt x="0" y="46"/>
                  <a:pt x="4" y="58"/>
                </a:cubicBezTo>
                <a:cubicBezTo>
                  <a:pt x="7" y="64"/>
                  <a:pt x="10" y="69"/>
                  <a:pt x="15" y="74"/>
                </a:cubicBezTo>
                <a:cubicBezTo>
                  <a:pt x="20" y="79"/>
                  <a:pt x="27" y="83"/>
                  <a:pt x="35" y="86"/>
                </a:cubicBezTo>
                <a:cubicBezTo>
                  <a:pt x="35" y="86"/>
                  <a:pt x="36" y="86"/>
                  <a:pt x="36" y="86"/>
                </a:cubicBezTo>
                <a:cubicBezTo>
                  <a:pt x="36" y="86"/>
                  <a:pt x="37" y="86"/>
                  <a:pt x="37" y="86"/>
                </a:cubicBezTo>
                <a:cubicBezTo>
                  <a:pt x="38" y="86"/>
                  <a:pt x="38" y="86"/>
                  <a:pt x="38" y="86"/>
                </a:cubicBezTo>
                <a:cubicBezTo>
                  <a:pt x="39" y="86"/>
                  <a:pt x="39" y="86"/>
                  <a:pt x="39" y="86"/>
                </a:cubicBezTo>
                <a:cubicBezTo>
                  <a:pt x="47" y="83"/>
                  <a:pt x="54" y="79"/>
                  <a:pt x="59" y="74"/>
                </a:cubicBezTo>
                <a:cubicBezTo>
                  <a:pt x="64" y="69"/>
                  <a:pt x="68" y="64"/>
                  <a:pt x="70" y="58"/>
                </a:cubicBezTo>
                <a:cubicBezTo>
                  <a:pt x="74" y="46"/>
                  <a:pt x="74" y="33"/>
                  <a:pt x="74" y="23"/>
                </a:cubicBezTo>
                <a:close/>
                <a:moveTo>
                  <a:pt x="37" y="65"/>
                </a:moveTo>
                <a:cubicBezTo>
                  <a:pt x="37" y="65"/>
                  <a:pt x="37" y="65"/>
                  <a:pt x="37" y="65"/>
                </a:cubicBezTo>
                <a:moveTo>
                  <a:pt x="62" y="35"/>
                </a:moveTo>
                <a:cubicBezTo>
                  <a:pt x="37" y="60"/>
                  <a:pt x="37" y="60"/>
                  <a:pt x="37" y="60"/>
                </a:cubicBezTo>
                <a:cubicBezTo>
                  <a:pt x="36" y="61"/>
                  <a:pt x="34" y="62"/>
                  <a:pt x="33" y="62"/>
                </a:cubicBezTo>
                <a:cubicBezTo>
                  <a:pt x="31" y="62"/>
                  <a:pt x="30" y="61"/>
                  <a:pt x="29" y="60"/>
                </a:cubicBezTo>
                <a:cubicBezTo>
                  <a:pt x="19" y="51"/>
                  <a:pt x="19" y="51"/>
                  <a:pt x="19" y="51"/>
                </a:cubicBezTo>
                <a:cubicBezTo>
                  <a:pt x="17" y="49"/>
                  <a:pt x="17" y="45"/>
                  <a:pt x="19" y="43"/>
                </a:cubicBezTo>
                <a:cubicBezTo>
                  <a:pt x="21" y="41"/>
                  <a:pt x="25" y="41"/>
                  <a:pt x="27" y="43"/>
                </a:cubicBezTo>
                <a:cubicBezTo>
                  <a:pt x="33" y="49"/>
                  <a:pt x="33" y="49"/>
                  <a:pt x="33" y="49"/>
                </a:cubicBezTo>
                <a:cubicBezTo>
                  <a:pt x="54" y="27"/>
                  <a:pt x="54" y="27"/>
                  <a:pt x="54" y="27"/>
                </a:cubicBezTo>
                <a:cubicBezTo>
                  <a:pt x="56" y="25"/>
                  <a:pt x="60" y="25"/>
                  <a:pt x="62" y="27"/>
                </a:cubicBezTo>
                <a:cubicBezTo>
                  <a:pt x="64" y="30"/>
                  <a:pt x="64" y="33"/>
                  <a:pt x="62" y="35"/>
                </a:cubicBezTo>
                <a:close/>
              </a:path>
            </a:pathLst>
          </a:custGeom>
          <a:solidFill>
            <a:srgbClr val="005B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0" name="Группа 89"/>
          <p:cNvGrpSpPr/>
          <p:nvPr/>
        </p:nvGrpSpPr>
        <p:grpSpPr>
          <a:xfrm>
            <a:off x="10837497" y="7798787"/>
            <a:ext cx="991047" cy="415730"/>
            <a:chOff x="7205663" y="5297488"/>
            <a:chExt cx="1971674" cy="827088"/>
          </a:xfrm>
        </p:grpSpPr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8058150" y="5297488"/>
              <a:ext cx="1119187" cy="827088"/>
            </a:xfrm>
            <a:custGeom>
              <a:avLst/>
              <a:gdLst>
                <a:gd name="T0" fmla="*/ 96 w 96"/>
                <a:gd name="T1" fmla="*/ 5 h 68"/>
                <a:gd name="T2" fmla="*/ 91 w 96"/>
                <a:gd name="T3" fmla="*/ 0 h 68"/>
                <a:gd name="T4" fmla="*/ 5 w 96"/>
                <a:gd name="T5" fmla="*/ 0 h 68"/>
                <a:gd name="T6" fmla="*/ 0 w 96"/>
                <a:gd name="T7" fmla="*/ 5 h 68"/>
                <a:gd name="T8" fmla="*/ 0 w 96"/>
                <a:gd name="T9" fmla="*/ 64 h 68"/>
                <a:gd name="T10" fmla="*/ 5 w 96"/>
                <a:gd name="T11" fmla="*/ 68 h 68"/>
                <a:gd name="T12" fmla="*/ 91 w 96"/>
                <a:gd name="T13" fmla="*/ 68 h 68"/>
                <a:gd name="T14" fmla="*/ 96 w 96"/>
                <a:gd name="T15" fmla="*/ 64 h 68"/>
                <a:gd name="T16" fmla="*/ 96 w 96"/>
                <a:gd name="T17" fmla="*/ 5 h 68"/>
                <a:gd name="T18" fmla="*/ 86 w 96"/>
                <a:gd name="T19" fmla="*/ 15 h 68"/>
                <a:gd name="T20" fmla="*/ 84 w 96"/>
                <a:gd name="T21" fmla="*/ 18 h 68"/>
                <a:gd name="T22" fmla="*/ 66 w 96"/>
                <a:gd name="T23" fmla="*/ 34 h 68"/>
                <a:gd name="T24" fmla="*/ 84 w 96"/>
                <a:gd name="T25" fmla="*/ 50 h 68"/>
                <a:gd name="T26" fmla="*/ 86 w 96"/>
                <a:gd name="T27" fmla="*/ 54 h 68"/>
                <a:gd name="T28" fmla="*/ 81 w 96"/>
                <a:gd name="T29" fmla="*/ 59 h 68"/>
                <a:gd name="T30" fmla="*/ 81 w 96"/>
                <a:gd name="T31" fmla="*/ 59 h 68"/>
                <a:gd name="T32" fmla="*/ 78 w 96"/>
                <a:gd name="T33" fmla="*/ 57 h 68"/>
                <a:gd name="T34" fmla="*/ 58 w 96"/>
                <a:gd name="T35" fmla="*/ 41 h 68"/>
                <a:gd name="T36" fmla="*/ 51 w 96"/>
                <a:gd name="T37" fmla="*/ 47 h 68"/>
                <a:gd name="T38" fmla="*/ 48 w 96"/>
                <a:gd name="T39" fmla="*/ 48 h 68"/>
                <a:gd name="T40" fmla="*/ 45 w 96"/>
                <a:gd name="T41" fmla="*/ 47 h 68"/>
                <a:gd name="T42" fmla="*/ 38 w 96"/>
                <a:gd name="T43" fmla="*/ 41 h 68"/>
                <a:gd name="T44" fmla="*/ 18 w 96"/>
                <a:gd name="T45" fmla="*/ 57 h 68"/>
                <a:gd name="T46" fmla="*/ 15 w 96"/>
                <a:gd name="T47" fmla="*/ 59 h 68"/>
                <a:gd name="T48" fmla="*/ 10 w 96"/>
                <a:gd name="T49" fmla="*/ 54 h 68"/>
                <a:gd name="T50" fmla="*/ 12 w 96"/>
                <a:gd name="T51" fmla="*/ 50 h 68"/>
                <a:gd name="T52" fmla="*/ 31 w 96"/>
                <a:gd name="T53" fmla="*/ 34 h 68"/>
                <a:gd name="T54" fmla="*/ 12 w 96"/>
                <a:gd name="T55" fmla="*/ 19 h 68"/>
                <a:gd name="T56" fmla="*/ 10 w 96"/>
                <a:gd name="T57" fmla="*/ 14 h 68"/>
                <a:gd name="T58" fmla="*/ 15 w 96"/>
                <a:gd name="T59" fmla="*/ 10 h 68"/>
                <a:gd name="T60" fmla="*/ 18 w 96"/>
                <a:gd name="T61" fmla="*/ 11 h 68"/>
                <a:gd name="T62" fmla="*/ 47 w 96"/>
                <a:gd name="T63" fmla="*/ 35 h 68"/>
                <a:gd name="T64" fmla="*/ 50 w 96"/>
                <a:gd name="T65" fmla="*/ 35 h 68"/>
                <a:gd name="T66" fmla="*/ 78 w 96"/>
                <a:gd name="T67" fmla="*/ 11 h 68"/>
                <a:gd name="T68" fmla="*/ 81 w 96"/>
                <a:gd name="T69" fmla="*/ 10 h 68"/>
                <a:gd name="T70" fmla="*/ 86 w 96"/>
                <a:gd name="T71" fmla="*/ 14 h 68"/>
                <a:gd name="T72" fmla="*/ 86 w 96"/>
                <a:gd name="T73" fmla="*/ 15 h 68"/>
                <a:gd name="T74" fmla="*/ 86 w 96"/>
                <a:gd name="T75" fmla="*/ 15 h 68"/>
                <a:gd name="T76" fmla="*/ 86 w 96"/>
                <a:gd name="T77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6" h="68">
                  <a:moveTo>
                    <a:pt x="96" y="5"/>
                  </a:moveTo>
                  <a:cubicBezTo>
                    <a:pt x="96" y="2"/>
                    <a:pt x="94" y="0"/>
                    <a:pt x="9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6"/>
                    <a:pt x="3" y="68"/>
                    <a:pt x="5" y="68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94" y="68"/>
                    <a:pt x="96" y="66"/>
                    <a:pt x="96" y="64"/>
                  </a:cubicBezTo>
                  <a:lnTo>
                    <a:pt x="96" y="5"/>
                  </a:lnTo>
                  <a:close/>
                  <a:moveTo>
                    <a:pt x="86" y="15"/>
                  </a:moveTo>
                  <a:cubicBezTo>
                    <a:pt x="86" y="16"/>
                    <a:pt x="86" y="17"/>
                    <a:pt x="84" y="18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6" y="51"/>
                    <a:pt x="86" y="52"/>
                    <a:pt x="86" y="54"/>
                  </a:cubicBezTo>
                  <a:cubicBezTo>
                    <a:pt x="86" y="57"/>
                    <a:pt x="84" y="59"/>
                    <a:pt x="81" y="59"/>
                  </a:cubicBezTo>
                  <a:cubicBezTo>
                    <a:pt x="81" y="59"/>
                    <a:pt x="81" y="59"/>
                    <a:pt x="81" y="59"/>
                  </a:cubicBezTo>
                  <a:cubicBezTo>
                    <a:pt x="80" y="59"/>
                    <a:pt x="79" y="58"/>
                    <a:pt x="78" y="57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0" y="47"/>
                    <a:pt x="49" y="48"/>
                    <a:pt x="48" y="48"/>
                  </a:cubicBezTo>
                  <a:cubicBezTo>
                    <a:pt x="47" y="48"/>
                    <a:pt x="46" y="47"/>
                    <a:pt x="45" y="47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7" y="58"/>
                    <a:pt x="16" y="59"/>
                    <a:pt x="15" y="59"/>
                  </a:cubicBezTo>
                  <a:cubicBezTo>
                    <a:pt x="12" y="59"/>
                    <a:pt x="10" y="57"/>
                    <a:pt x="10" y="54"/>
                  </a:cubicBezTo>
                  <a:cubicBezTo>
                    <a:pt x="10" y="52"/>
                    <a:pt x="11" y="51"/>
                    <a:pt x="12" y="5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17"/>
                    <a:pt x="10" y="16"/>
                    <a:pt x="10" y="14"/>
                  </a:cubicBezTo>
                  <a:cubicBezTo>
                    <a:pt x="10" y="12"/>
                    <a:pt x="12" y="10"/>
                    <a:pt x="15" y="10"/>
                  </a:cubicBezTo>
                  <a:cubicBezTo>
                    <a:pt x="16" y="10"/>
                    <a:pt x="17" y="10"/>
                    <a:pt x="18" y="11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6"/>
                    <a:pt x="49" y="36"/>
                    <a:pt x="50" y="35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9" y="10"/>
                    <a:pt x="80" y="10"/>
                    <a:pt x="81" y="10"/>
                  </a:cubicBezTo>
                  <a:cubicBezTo>
                    <a:pt x="84" y="10"/>
                    <a:pt x="86" y="12"/>
                    <a:pt x="86" y="14"/>
                  </a:cubicBezTo>
                  <a:lnTo>
                    <a:pt x="86" y="15"/>
                  </a:lnTo>
                  <a:close/>
                  <a:moveTo>
                    <a:pt x="86" y="15"/>
                  </a:moveTo>
                  <a:cubicBezTo>
                    <a:pt x="86" y="15"/>
                    <a:pt x="86" y="15"/>
                    <a:pt x="86" y="15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Rectangle 7"/>
            <p:cNvSpPr>
              <a:spLocks noChangeArrowheads="1"/>
            </p:cNvSpPr>
            <p:nvPr/>
          </p:nvSpPr>
          <p:spPr bwMode="auto">
            <a:xfrm>
              <a:off x="7205663" y="5357813"/>
              <a:ext cx="676275" cy="158750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Rectangle 8"/>
            <p:cNvSpPr>
              <a:spLocks noChangeArrowheads="1"/>
            </p:cNvSpPr>
            <p:nvPr/>
          </p:nvSpPr>
          <p:spPr bwMode="auto">
            <a:xfrm>
              <a:off x="7334250" y="5637213"/>
              <a:ext cx="547687" cy="146050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Rectangle 9"/>
            <p:cNvSpPr>
              <a:spLocks noChangeArrowheads="1"/>
            </p:cNvSpPr>
            <p:nvPr/>
          </p:nvSpPr>
          <p:spPr bwMode="auto">
            <a:xfrm>
              <a:off x="7521575" y="5905500"/>
              <a:ext cx="360362" cy="146050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15321461" y="7763330"/>
            <a:ext cx="662295" cy="513080"/>
            <a:chOff x="11920538" y="5224463"/>
            <a:chExt cx="1317625" cy="1020763"/>
          </a:xfrm>
        </p:grpSpPr>
        <p:sp>
          <p:nvSpPr>
            <p:cNvPr id="88" name="Freeform 10"/>
            <p:cNvSpPr>
              <a:spLocks noEditPoints="1"/>
            </p:cNvSpPr>
            <p:nvPr/>
          </p:nvSpPr>
          <p:spPr bwMode="auto">
            <a:xfrm>
              <a:off x="11920538" y="5224463"/>
              <a:ext cx="1317625" cy="1020763"/>
            </a:xfrm>
            <a:custGeom>
              <a:avLst/>
              <a:gdLst>
                <a:gd name="T0" fmla="*/ 70 w 113"/>
                <a:gd name="T1" fmla="*/ 0 h 84"/>
                <a:gd name="T2" fmla="*/ 56 w 113"/>
                <a:gd name="T3" fmla="*/ 2 h 84"/>
                <a:gd name="T4" fmla="*/ 42 w 113"/>
                <a:gd name="T5" fmla="*/ 0 h 84"/>
                <a:gd name="T6" fmla="*/ 0 w 113"/>
                <a:gd name="T7" fmla="*/ 42 h 84"/>
                <a:gd name="T8" fmla="*/ 42 w 113"/>
                <a:gd name="T9" fmla="*/ 84 h 84"/>
                <a:gd name="T10" fmla="*/ 56 w 113"/>
                <a:gd name="T11" fmla="*/ 82 h 84"/>
                <a:gd name="T12" fmla="*/ 70 w 113"/>
                <a:gd name="T13" fmla="*/ 84 h 84"/>
                <a:gd name="T14" fmla="*/ 113 w 113"/>
                <a:gd name="T15" fmla="*/ 42 h 84"/>
                <a:gd name="T16" fmla="*/ 70 w 113"/>
                <a:gd name="T17" fmla="*/ 0 h 84"/>
                <a:gd name="T18" fmla="*/ 45 w 113"/>
                <a:gd name="T19" fmla="*/ 48 h 84"/>
                <a:gd name="T20" fmla="*/ 37 w 113"/>
                <a:gd name="T21" fmla="*/ 48 h 84"/>
                <a:gd name="T22" fmla="*/ 37 w 113"/>
                <a:gd name="T23" fmla="*/ 51 h 84"/>
                <a:gd name="T24" fmla="*/ 46 w 113"/>
                <a:gd name="T25" fmla="*/ 51 h 84"/>
                <a:gd name="T26" fmla="*/ 48 w 113"/>
                <a:gd name="T27" fmla="*/ 52 h 84"/>
                <a:gd name="T28" fmla="*/ 48 w 113"/>
                <a:gd name="T29" fmla="*/ 58 h 84"/>
                <a:gd name="T30" fmla="*/ 46 w 113"/>
                <a:gd name="T31" fmla="*/ 59 h 84"/>
                <a:gd name="T32" fmla="*/ 37 w 113"/>
                <a:gd name="T33" fmla="*/ 59 h 84"/>
                <a:gd name="T34" fmla="*/ 37 w 113"/>
                <a:gd name="T35" fmla="*/ 64 h 84"/>
                <a:gd name="T36" fmla="*/ 36 w 113"/>
                <a:gd name="T37" fmla="*/ 65 h 84"/>
                <a:gd name="T38" fmla="*/ 30 w 113"/>
                <a:gd name="T39" fmla="*/ 65 h 84"/>
                <a:gd name="T40" fmla="*/ 29 w 113"/>
                <a:gd name="T41" fmla="*/ 64 h 84"/>
                <a:gd name="T42" fmla="*/ 29 w 113"/>
                <a:gd name="T43" fmla="*/ 59 h 84"/>
                <a:gd name="T44" fmla="*/ 26 w 113"/>
                <a:gd name="T45" fmla="*/ 59 h 84"/>
                <a:gd name="T46" fmla="*/ 24 w 113"/>
                <a:gd name="T47" fmla="*/ 58 h 84"/>
                <a:gd name="T48" fmla="*/ 24 w 113"/>
                <a:gd name="T49" fmla="*/ 52 h 84"/>
                <a:gd name="T50" fmla="*/ 26 w 113"/>
                <a:gd name="T51" fmla="*/ 51 h 84"/>
                <a:gd name="T52" fmla="*/ 29 w 113"/>
                <a:gd name="T53" fmla="*/ 51 h 84"/>
                <a:gd name="T54" fmla="*/ 29 w 113"/>
                <a:gd name="T55" fmla="*/ 48 h 84"/>
                <a:gd name="T56" fmla="*/ 26 w 113"/>
                <a:gd name="T57" fmla="*/ 48 h 84"/>
                <a:gd name="T58" fmla="*/ 24 w 113"/>
                <a:gd name="T59" fmla="*/ 46 h 84"/>
                <a:gd name="T60" fmla="*/ 24 w 113"/>
                <a:gd name="T61" fmla="*/ 40 h 84"/>
                <a:gd name="T62" fmla="*/ 26 w 113"/>
                <a:gd name="T63" fmla="*/ 39 h 84"/>
                <a:gd name="T64" fmla="*/ 29 w 113"/>
                <a:gd name="T65" fmla="*/ 39 h 84"/>
                <a:gd name="T66" fmla="*/ 29 w 113"/>
                <a:gd name="T67" fmla="*/ 20 h 84"/>
                <a:gd name="T68" fmla="*/ 30 w 113"/>
                <a:gd name="T69" fmla="*/ 18 h 84"/>
                <a:gd name="T70" fmla="*/ 45 w 113"/>
                <a:gd name="T71" fmla="*/ 18 h 84"/>
                <a:gd name="T72" fmla="*/ 59 w 113"/>
                <a:gd name="T73" fmla="*/ 33 h 84"/>
                <a:gd name="T74" fmla="*/ 45 w 113"/>
                <a:gd name="T75" fmla="*/ 48 h 84"/>
                <a:gd name="T76" fmla="*/ 70 w 113"/>
                <a:gd name="T77" fmla="*/ 76 h 84"/>
                <a:gd name="T78" fmla="*/ 67 w 113"/>
                <a:gd name="T79" fmla="*/ 76 h 84"/>
                <a:gd name="T80" fmla="*/ 84 w 113"/>
                <a:gd name="T81" fmla="*/ 42 h 84"/>
                <a:gd name="T82" fmla="*/ 67 w 113"/>
                <a:gd name="T83" fmla="*/ 8 h 84"/>
                <a:gd name="T84" fmla="*/ 70 w 113"/>
                <a:gd name="T85" fmla="*/ 8 h 84"/>
                <a:gd name="T86" fmla="*/ 105 w 113"/>
                <a:gd name="T87" fmla="*/ 42 h 84"/>
                <a:gd name="T88" fmla="*/ 70 w 113"/>
                <a:gd name="T89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3" h="84">
                  <a:moveTo>
                    <a:pt x="70" y="0"/>
                  </a:moveTo>
                  <a:cubicBezTo>
                    <a:pt x="65" y="0"/>
                    <a:pt x="60" y="1"/>
                    <a:pt x="56" y="2"/>
                  </a:cubicBezTo>
                  <a:cubicBezTo>
                    <a:pt x="51" y="1"/>
                    <a:pt x="47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47" y="84"/>
                    <a:pt x="51" y="83"/>
                    <a:pt x="56" y="82"/>
                  </a:cubicBezTo>
                  <a:cubicBezTo>
                    <a:pt x="60" y="83"/>
                    <a:pt x="65" y="84"/>
                    <a:pt x="70" y="84"/>
                  </a:cubicBezTo>
                  <a:cubicBezTo>
                    <a:pt x="94" y="84"/>
                    <a:pt x="113" y="65"/>
                    <a:pt x="113" y="42"/>
                  </a:cubicBezTo>
                  <a:cubicBezTo>
                    <a:pt x="113" y="19"/>
                    <a:pt x="94" y="0"/>
                    <a:pt x="70" y="0"/>
                  </a:cubicBezTo>
                  <a:close/>
                  <a:moveTo>
                    <a:pt x="45" y="48"/>
                  </a:moveTo>
                  <a:cubicBezTo>
                    <a:pt x="37" y="48"/>
                    <a:pt x="37" y="48"/>
                    <a:pt x="37" y="48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7" y="51"/>
                    <a:pt x="48" y="51"/>
                    <a:pt x="48" y="52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8" y="59"/>
                    <a:pt x="47" y="59"/>
                    <a:pt x="46" y="5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7" y="65"/>
                    <a:pt x="37" y="65"/>
                    <a:pt x="36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29" y="65"/>
                    <a:pt x="29" y="65"/>
                    <a:pt x="29" y="64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5" y="59"/>
                    <a:pt x="24" y="59"/>
                    <a:pt x="24" y="58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51"/>
                    <a:pt x="25" y="51"/>
                    <a:pt x="26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5" y="48"/>
                    <a:pt x="24" y="47"/>
                    <a:pt x="24" y="46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5" y="39"/>
                    <a:pt x="26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19"/>
                    <a:pt x="29" y="18"/>
                    <a:pt x="30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53" y="18"/>
                    <a:pt x="59" y="25"/>
                    <a:pt x="59" y="33"/>
                  </a:cubicBezTo>
                  <a:cubicBezTo>
                    <a:pt x="59" y="41"/>
                    <a:pt x="53" y="48"/>
                    <a:pt x="45" y="48"/>
                  </a:cubicBezTo>
                  <a:close/>
                  <a:moveTo>
                    <a:pt x="70" y="76"/>
                  </a:moveTo>
                  <a:cubicBezTo>
                    <a:pt x="69" y="76"/>
                    <a:pt x="68" y="76"/>
                    <a:pt x="67" y="76"/>
                  </a:cubicBezTo>
                  <a:cubicBezTo>
                    <a:pt x="77" y="69"/>
                    <a:pt x="84" y="56"/>
                    <a:pt x="84" y="42"/>
                  </a:cubicBezTo>
                  <a:cubicBezTo>
                    <a:pt x="84" y="28"/>
                    <a:pt x="77" y="16"/>
                    <a:pt x="67" y="8"/>
                  </a:cubicBezTo>
                  <a:cubicBezTo>
                    <a:pt x="68" y="8"/>
                    <a:pt x="69" y="8"/>
                    <a:pt x="70" y="8"/>
                  </a:cubicBezTo>
                  <a:cubicBezTo>
                    <a:pt x="89" y="8"/>
                    <a:pt x="105" y="23"/>
                    <a:pt x="105" y="42"/>
                  </a:cubicBezTo>
                  <a:cubicBezTo>
                    <a:pt x="105" y="61"/>
                    <a:pt x="89" y="76"/>
                    <a:pt x="70" y="76"/>
                  </a:cubicBez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Freeform 11"/>
            <p:cNvSpPr>
              <a:spLocks/>
            </p:cNvSpPr>
            <p:nvPr/>
          </p:nvSpPr>
          <p:spPr bwMode="auto">
            <a:xfrm>
              <a:off x="12352338" y="5553075"/>
              <a:ext cx="161925" cy="146050"/>
            </a:xfrm>
            <a:custGeom>
              <a:avLst/>
              <a:gdLst>
                <a:gd name="T0" fmla="*/ 8 w 14"/>
                <a:gd name="T1" fmla="*/ 0 h 12"/>
                <a:gd name="T2" fmla="*/ 0 w 14"/>
                <a:gd name="T3" fmla="*/ 0 h 12"/>
                <a:gd name="T4" fmla="*/ 0 w 14"/>
                <a:gd name="T5" fmla="*/ 12 h 12"/>
                <a:gd name="T6" fmla="*/ 8 w 14"/>
                <a:gd name="T7" fmla="*/ 12 h 12"/>
                <a:gd name="T8" fmla="*/ 14 w 14"/>
                <a:gd name="T9" fmla="*/ 6 h 12"/>
                <a:gd name="T10" fmla="*/ 8 w 14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2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11" y="12"/>
                    <a:pt x="14" y="9"/>
                    <a:pt x="14" y="6"/>
                  </a:cubicBezTo>
                  <a:cubicBezTo>
                    <a:pt x="14" y="3"/>
                    <a:pt x="11" y="0"/>
                    <a:pt x="8" y="0"/>
                  </a:cubicBez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7" name="Овал 96"/>
          <p:cNvSpPr/>
          <p:nvPr/>
        </p:nvSpPr>
        <p:spPr>
          <a:xfrm>
            <a:off x="15533007" y="8789458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98" name="Овал 97"/>
          <p:cNvSpPr/>
          <p:nvPr/>
        </p:nvSpPr>
        <p:spPr>
          <a:xfrm>
            <a:off x="15533007" y="9926388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99" name="Овал 98"/>
          <p:cNvSpPr/>
          <p:nvPr/>
        </p:nvSpPr>
        <p:spPr>
          <a:xfrm>
            <a:off x="19965998" y="8789458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100" name="Овал 99"/>
          <p:cNvSpPr/>
          <p:nvPr/>
        </p:nvSpPr>
        <p:spPr>
          <a:xfrm>
            <a:off x="19965998" y="1010793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cxnSp>
        <p:nvCxnSpPr>
          <p:cNvPr id="101" name="Straight Connector 19">
            <a:extLst>
              <a:ext uri="{FF2B5EF4-FFF2-40B4-BE49-F238E27FC236}">
                <a16:creationId xmlns:a16="http://schemas.microsoft.com/office/drawing/2014/main" id="{525C1A4C-B96A-463F-905B-2EA2E7922B16}"/>
              </a:ext>
            </a:extLst>
          </p:cNvPr>
          <p:cNvCxnSpPr/>
          <p:nvPr/>
        </p:nvCxnSpPr>
        <p:spPr>
          <a:xfrm>
            <a:off x="9957917" y="7750564"/>
            <a:ext cx="0" cy="4386237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Группа 102"/>
          <p:cNvGrpSpPr/>
          <p:nvPr/>
        </p:nvGrpSpPr>
        <p:grpSpPr>
          <a:xfrm>
            <a:off x="0" y="12058096"/>
            <a:ext cx="559837" cy="1657904"/>
            <a:chOff x="0" y="12058096"/>
            <a:chExt cx="559837" cy="1657904"/>
          </a:xfrm>
        </p:grpSpPr>
        <p:sp>
          <p:nvSpPr>
            <p:cNvPr id="104" name="Прямоугольник 103"/>
            <p:cNvSpPr/>
            <p:nvPr/>
          </p:nvSpPr>
          <p:spPr>
            <a:xfrm>
              <a:off x="0" y="12887048"/>
              <a:ext cx="559837" cy="828952"/>
            </a:xfrm>
            <a:prstGeom prst="rect">
              <a:avLst/>
            </a:prstGeom>
            <a:solidFill>
              <a:srgbClr val="004D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0" y="12058096"/>
              <a:ext cx="559837" cy="828952"/>
            </a:xfrm>
            <a:prstGeom prst="rect">
              <a:avLst/>
            </a:prstGeom>
            <a:solidFill>
              <a:srgbClr val="94C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7" name="Прямоугольник 106"/>
          <p:cNvSpPr/>
          <p:nvPr/>
        </p:nvSpPr>
        <p:spPr>
          <a:xfrm>
            <a:off x="13852372" y="0"/>
            <a:ext cx="5128301" cy="6548730"/>
          </a:xfrm>
          <a:prstGeom prst="rect">
            <a:avLst/>
          </a:prstGeom>
          <a:gradFill flip="none" rotWithShape="1">
            <a:gsLst>
              <a:gs pos="0">
                <a:srgbClr val="004D9E">
                  <a:alpha val="20000"/>
                </a:srgbClr>
              </a:gs>
              <a:gs pos="50000">
                <a:srgbClr val="004D9E">
                  <a:alpha val="10000"/>
                </a:srgbClr>
              </a:gs>
              <a:gs pos="100000">
                <a:srgbClr val="004D9E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 flipH="1">
            <a:off x="19612947" y="0"/>
            <a:ext cx="4774228" cy="6548730"/>
          </a:xfrm>
          <a:prstGeom prst="rect">
            <a:avLst/>
          </a:prstGeom>
          <a:gradFill flip="none" rotWithShape="1">
            <a:gsLst>
              <a:gs pos="0">
                <a:srgbClr val="004D9E">
                  <a:alpha val="20000"/>
                </a:srgbClr>
              </a:gs>
              <a:gs pos="50000">
                <a:srgbClr val="004D9E">
                  <a:alpha val="10000"/>
                </a:srgbClr>
              </a:gs>
              <a:gs pos="100000">
                <a:srgbClr val="004D9E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924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11">
            <a:extLst>
              <a:ext uri="{FF2B5EF4-FFF2-40B4-BE49-F238E27FC236}">
                <a16:creationId xmlns:a16="http://schemas.microsoft.com/office/drawing/2014/main" id="{391EFF73-214F-4982-81CD-A2E15DBDC4DD}"/>
              </a:ext>
            </a:extLst>
          </p:cNvPr>
          <p:cNvSpPr/>
          <p:nvPr/>
        </p:nvSpPr>
        <p:spPr>
          <a:xfrm>
            <a:off x="-22368" y="-1"/>
            <a:ext cx="13874741" cy="6539207"/>
          </a:xfrm>
          <a:prstGeom prst="rect">
            <a:avLst/>
          </a:prstGeom>
          <a:solidFill>
            <a:schemeClr val="tx2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EC7B49D-C3C8-4CA8-90F5-084FC4BE24B3}"/>
              </a:ext>
            </a:extLst>
          </p:cNvPr>
          <p:cNvSpPr txBox="1"/>
          <p:nvPr/>
        </p:nvSpPr>
        <p:spPr>
          <a:xfrm>
            <a:off x="1575770" y="887007"/>
            <a:ext cx="12276604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0" b="1" dirty="0"/>
              <a:t>ЛИЧНЫЕ КАБИНЕТЫ</a:t>
            </a:r>
          </a:p>
          <a:p>
            <a:r>
              <a:rPr lang="ru-RU" sz="8000" b="1" dirty="0">
                <a:solidFill>
                  <a:srgbClr val="004D9E"/>
                </a:solidFill>
              </a:rPr>
              <a:t>ДЛЯ КЛИЕНТА</a:t>
            </a:r>
          </a:p>
          <a:p>
            <a:r>
              <a:rPr lang="ru-RU" sz="8000" b="1" dirty="0">
                <a:solidFill>
                  <a:srgbClr val="004D9E"/>
                </a:solidFill>
              </a:rPr>
              <a:t>И ДЛЯ ПОСТАВЩИКА</a:t>
            </a:r>
            <a:endParaRPr lang="vi-VN" sz="8000" b="1" dirty="0">
              <a:solidFill>
                <a:srgbClr val="004D9E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EC7B49D-C3C8-4CA8-90F5-084FC4BE24B3}"/>
              </a:ext>
            </a:extLst>
          </p:cNvPr>
          <p:cNvSpPr txBox="1"/>
          <p:nvPr/>
        </p:nvSpPr>
        <p:spPr>
          <a:xfrm>
            <a:off x="1669075" y="7770165"/>
            <a:ext cx="262300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000" b="1" dirty="0"/>
              <a:t>Для клиента</a:t>
            </a:r>
            <a:endParaRPr lang="vi-VN" sz="30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9F91B74-77AD-4853-932F-383DB31D3F04}"/>
              </a:ext>
            </a:extLst>
          </p:cNvPr>
          <p:cNvSpPr txBox="1"/>
          <p:nvPr/>
        </p:nvSpPr>
        <p:spPr>
          <a:xfrm flipH="1">
            <a:off x="2143610" y="8708198"/>
            <a:ext cx="5283556" cy="2949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5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Быстрый доступ к информации</a:t>
            </a:r>
            <a:endParaRPr lang="en-US" sz="2500" b="1" dirty="0">
              <a:solidFill>
                <a:schemeClr val="accent2"/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1669075" y="8772833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1669075" y="9390374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1669075" y="10021152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cxnSp>
        <p:nvCxnSpPr>
          <p:cNvPr id="101" name="Straight Connector 19">
            <a:extLst>
              <a:ext uri="{FF2B5EF4-FFF2-40B4-BE49-F238E27FC236}">
                <a16:creationId xmlns:a16="http://schemas.microsoft.com/office/drawing/2014/main" id="{525C1A4C-B96A-463F-905B-2EA2E7922B16}"/>
              </a:ext>
            </a:extLst>
          </p:cNvPr>
          <p:cNvCxnSpPr/>
          <p:nvPr/>
        </p:nvCxnSpPr>
        <p:spPr>
          <a:xfrm>
            <a:off x="7751143" y="7733939"/>
            <a:ext cx="0" cy="3774355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Группа 102"/>
          <p:cNvGrpSpPr/>
          <p:nvPr/>
        </p:nvGrpSpPr>
        <p:grpSpPr>
          <a:xfrm>
            <a:off x="0" y="12058096"/>
            <a:ext cx="559837" cy="1657904"/>
            <a:chOff x="0" y="12058096"/>
            <a:chExt cx="559837" cy="1657904"/>
          </a:xfrm>
        </p:grpSpPr>
        <p:sp>
          <p:nvSpPr>
            <p:cNvPr id="104" name="Прямоугольник 103"/>
            <p:cNvSpPr/>
            <p:nvPr/>
          </p:nvSpPr>
          <p:spPr>
            <a:xfrm>
              <a:off x="0" y="12887048"/>
              <a:ext cx="559837" cy="828952"/>
            </a:xfrm>
            <a:prstGeom prst="rect">
              <a:avLst/>
            </a:prstGeom>
            <a:solidFill>
              <a:srgbClr val="004D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0" y="12058096"/>
              <a:ext cx="559837" cy="828952"/>
            </a:xfrm>
            <a:prstGeom prst="rect">
              <a:avLst/>
            </a:prstGeom>
            <a:solidFill>
              <a:srgbClr val="94C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EC7B49D-C3C8-4CA8-90F5-084FC4BE24B3}"/>
              </a:ext>
            </a:extLst>
          </p:cNvPr>
          <p:cNvSpPr txBox="1"/>
          <p:nvPr/>
        </p:nvSpPr>
        <p:spPr>
          <a:xfrm>
            <a:off x="8341127" y="7770165"/>
            <a:ext cx="350008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000" b="1" dirty="0"/>
              <a:t>Для поставщика</a:t>
            </a:r>
            <a:endParaRPr lang="vi-VN" sz="3000" b="1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9F91B74-77AD-4853-932F-383DB31D3F04}"/>
              </a:ext>
            </a:extLst>
          </p:cNvPr>
          <p:cNvSpPr txBox="1"/>
          <p:nvPr/>
        </p:nvSpPr>
        <p:spPr>
          <a:xfrm flipH="1">
            <a:off x="2143610" y="9324018"/>
            <a:ext cx="5283556" cy="2949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5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Повышенный контроль</a:t>
            </a:r>
            <a:endParaRPr lang="en-US" sz="2500" b="1" dirty="0">
              <a:solidFill>
                <a:schemeClr val="accent2"/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F91B74-77AD-4853-932F-383DB31D3F04}"/>
              </a:ext>
            </a:extLst>
          </p:cNvPr>
          <p:cNvSpPr txBox="1"/>
          <p:nvPr/>
        </p:nvSpPr>
        <p:spPr>
          <a:xfrm flipH="1">
            <a:off x="2143610" y="9965247"/>
            <a:ext cx="5283556" cy="2949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5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Индивидуальная поддержка</a:t>
            </a:r>
            <a:endParaRPr lang="en-US" sz="2500" b="1" dirty="0">
              <a:solidFill>
                <a:schemeClr val="accent2"/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1669075" y="1069098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9F91B74-77AD-4853-932F-383DB31D3F04}"/>
              </a:ext>
            </a:extLst>
          </p:cNvPr>
          <p:cNvSpPr txBox="1"/>
          <p:nvPr/>
        </p:nvSpPr>
        <p:spPr>
          <a:xfrm flipH="1">
            <a:off x="2143610" y="10635080"/>
            <a:ext cx="5283556" cy="2949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5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Оперативное информирование</a:t>
            </a:r>
            <a:endParaRPr lang="en-US" sz="2500" b="1" dirty="0">
              <a:solidFill>
                <a:schemeClr val="accent2"/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1669075" y="11302496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9F91B74-77AD-4853-932F-383DB31D3F04}"/>
              </a:ext>
            </a:extLst>
          </p:cNvPr>
          <p:cNvSpPr txBox="1"/>
          <p:nvPr/>
        </p:nvSpPr>
        <p:spPr>
          <a:xfrm flipH="1">
            <a:off x="2143610" y="11246591"/>
            <a:ext cx="5283556" cy="2949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5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Специальные предложения</a:t>
            </a:r>
            <a:endParaRPr lang="en-US" sz="2500" b="1" dirty="0">
              <a:solidFill>
                <a:schemeClr val="accent2"/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9F91B74-77AD-4853-932F-383DB31D3F04}"/>
              </a:ext>
            </a:extLst>
          </p:cNvPr>
          <p:cNvSpPr txBox="1"/>
          <p:nvPr/>
        </p:nvSpPr>
        <p:spPr>
          <a:xfrm flipH="1">
            <a:off x="8797002" y="8708198"/>
            <a:ext cx="5283556" cy="2949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5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Ускоренная совместная работа</a:t>
            </a:r>
            <a:endParaRPr lang="en-US" sz="2500" b="1" dirty="0">
              <a:solidFill>
                <a:schemeClr val="accent2"/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8322467" y="8772833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8322467" y="9390374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70" name="Овал 69"/>
          <p:cNvSpPr/>
          <p:nvPr/>
        </p:nvSpPr>
        <p:spPr>
          <a:xfrm>
            <a:off x="8322467" y="10021152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9F91B74-77AD-4853-932F-383DB31D3F04}"/>
              </a:ext>
            </a:extLst>
          </p:cNvPr>
          <p:cNvSpPr txBox="1"/>
          <p:nvPr/>
        </p:nvSpPr>
        <p:spPr>
          <a:xfrm flipH="1">
            <a:off x="8797002" y="9324018"/>
            <a:ext cx="5283556" cy="2949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5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Удобная обратная связь</a:t>
            </a:r>
            <a:endParaRPr lang="en-US" sz="2500" b="1" dirty="0">
              <a:solidFill>
                <a:schemeClr val="accent2"/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9F91B74-77AD-4853-932F-383DB31D3F04}"/>
              </a:ext>
            </a:extLst>
          </p:cNvPr>
          <p:cNvSpPr txBox="1"/>
          <p:nvPr/>
        </p:nvSpPr>
        <p:spPr>
          <a:xfrm flipH="1">
            <a:off x="8797001" y="9965247"/>
            <a:ext cx="5787409" cy="2949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5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Мониторинг договоров, отчётность</a:t>
            </a:r>
            <a:endParaRPr lang="en-US" sz="2500" b="1" dirty="0">
              <a:solidFill>
                <a:schemeClr val="accent2"/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8322467" y="10641110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9F91B74-77AD-4853-932F-383DB31D3F04}"/>
              </a:ext>
            </a:extLst>
          </p:cNvPr>
          <p:cNvSpPr txBox="1"/>
          <p:nvPr/>
        </p:nvSpPr>
        <p:spPr>
          <a:xfrm flipH="1">
            <a:off x="8797002" y="10518705"/>
            <a:ext cx="5283556" cy="8136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25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Специальные партнёрские программы</a:t>
            </a:r>
            <a:endParaRPr lang="en-US" sz="2500" b="1" dirty="0">
              <a:solidFill>
                <a:schemeClr val="accent2"/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52525" y="-9525"/>
            <a:ext cx="10534650" cy="6548438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1947" y="8145124"/>
            <a:ext cx="7081057" cy="398115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EC7B49D-C3C8-4CA8-90F5-084FC4BE24B3}"/>
              </a:ext>
            </a:extLst>
          </p:cNvPr>
          <p:cNvSpPr txBox="1"/>
          <p:nvPr/>
        </p:nvSpPr>
        <p:spPr>
          <a:xfrm>
            <a:off x="16056132" y="7770165"/>
            <a:ext cx="67926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000" b="1" dirty="0"/>
              <a:t>Удобно на различных устройствах </a:t>
            </a:r>
            <a:endParaRPr lang="vi-VN" sz="3000" b="1" dirty="0"/>
          </a:p>
        </p:txBody>
      </p:sp>
    </p:spTree>
    <p:extLst>
      <p:ext uri="{BB962C8B-B14F-4D97-AF65-F5344CB8AC3E}">
        <p14:creationId xmlns:p14="http://schemas.microsoft.com/office/powerpoint/2010/main" val="1035658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37" name="Прямоугольник 36"/>
          <p:cNvSpPr/>
          <p:nvPr/>
        </p:nvSpPr>
        <p:spPr>
          <a:xfrm>
            <a:off x="0" y="6858000"/>
            <a:ext cx="5318449" cy="6858000"/>
          </a:xfrm>
          <a:prstGeom prst="rect">
            <a:avLst/>
          </a:prstGeom>
          <a:gradFill flip="none" rotWithShape="1">
            <a:gsLst>
              <a:gs pos="0">
                <a:srgbClr val="004D9E">
                  <a:alpha val="30000"/>
                </a:srgbClr>
              </a:gs>
              <a:gs pos="50000">
                <a:srgbClr val="004D9E">
                  <a:alpha val="30000"/>
                </a:srgbClr>
              </a:gs>
              <a:gs pos="100000">
                <a:srgbClr val="004D9E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C7B49D-C3C8-4CA8-90F5-084FC4BE24B3}"/>
              </a:ext>
            </a:extLst>
          </p:cNvPr>
          <p:cNvSpPr txBox="1"/>
          <p:nvPr/>
        </p:nvSpPr>
        <p:spPr>
          <a:xfrm>
            <a:off x="2160164" y="1305343"/>
            <a:ext cx="13933277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0" b="1" dirty="0">
                <a:solidFill>
                  <a:srgbClr val="004D9E"/>
                </a:solidFill>
              </a:rPr>
              <a:t>ЛИЗИНГ – ЭТО ВАШЕ ПРЕИМУЩЕСТВО</a:t>
            </a:r>
            <a:endParaRPr lang="vi-VN" sz="8000" b="1" dirty="0">
              <a:solidFill>
                <a:srgbClr val="004D9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8FFB3F-88AE-467F-92AF-13B6FF2CDF83}"/>
              </a:ext>
            </a:extLst>
          </p:cNvPr>
          <p:cNvSpPr txBox="1"/>
          <p:nvPr/>
        </p:nvSpPr>
        <p:spPr>
          <a:xfrm>
            <a:off x="2160163" y="4333223"/>
            <a:ext cx="12553364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dirty="0">
                <a:solidFill>
                  <a:schemeClr val="accent2"/>
                </a:solidFill>
              </a:rPr>
              <a:t>Наши лизинговые продукты позволят вам сэкономить время и быстро оптимизировать бюджет своей компании. Просто направьте нам заявку, а мы позаботимся о модернизации ваших предприятий или автопарков.</a:t>
            </a:r>
            <a:endParaRPr lang="vi-VN" sz="2800" dirty="0">
              <a:solidFill>
                <a:schemeClr val="accent2"/>
              </a:solidFill>
            </a:endParaRPr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98FFB3F-88AE-467F-92AF-13B6FF2CDF83}"/>
              </a:ext>
            </a:extLst>
          </p:cNvPr>
          <p:cNvSpPr txBox="1"/>
          <p:nvPr/>
        </p:nvSpPr>
        <p:spPr>
          <a:xfrm>
            <a:off x="17731793" y="9103441"/>
            <a:ext cx="5878286" cy="34470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dirty="0">
                <a:solidFill>
                  <a:schemeClr val="accent2"/>
                </a:solidFill>
              </a:rPr>
              <a:t>Менеджеры проконсультируют вас по любому вопросу, связанному со сделкой и поставкой имущества. У компании высокий уровень экспертизы в десятках отраслей промышленности.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0" y="12058096"/>
            <a:ext cx="559837" cy="1657904"/>
            <a:chOff x="0" y="12058096"/>
            <a:chExt cx="559837" cy="1657904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0" y="12887048"/>
              <a:ext cx="559837" cy="828952"/>
            </a:xfrm>
            <a:prstGeom prst="rect">
              <a:avLst/>
            </a:prstGeom>
            <a:solidFill>
              <a:srgbClr val="004D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0" y="12058096"/>
              <a:ext cx="559837" cy="828952"/>
            </a:xfrm>
            <a:prstGeom prst="rect">
              <a:avLst/>
            </a:prstGeom>
            <a:solidFill>
              <a:srgbClr val="94C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320C919-E988-4CD4-9132-483A80CC45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2" y="11718915"/>
            <a:ext cx="3412043" cy="151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54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387175" cy="13716000"/>
          </a:xfrm>
          <a:prstGeom prst="rect">
            <a:avLst/>
          </a:prstGeom>
        </p:spPr>
      </p:pic>
      <p:sp>
        <p:nvSpPr>
          <p:cNvPr id="128" name="Rectangle 23">
            <a:extLst>
              <a:ext uri="{FF2B5EF4-FFF2-40B4-BE49-F238E27FC236}">
                <a16:creationId xmlns:a16="http://schemas.microsoft.com/office/drawing/2014/main" id="{13B44919-F99D-4B3C-A830-06BABA0F88CF}"/>
              </a:ext>
            </a:extLst>
          </p:cNvPr>
          <p:cNvSpPr/>
          <p:nvPr/>
        </p:nvSpPr>
        <p:spPr>
          <a:xfrm>
            <a:off x="1" y="0"/>
            <a:ext cx="24387176" cy="1371600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AEE11F"/>
              </a:solidFill>
            </a:endParaRPr>
          </a:p>
        </p:txBody>
      </p:sp>
      <p:sp>
        <p:nvSpPr>
          <p:cNvPr id="129" name="Rectangle 23">
            <a:extLst>
              <a:ext uri="{FF2B5EF4-FFF2-40B4-BE49-F238E27FC236}">
                <a16:creationId xmlns:a16="http://schemas.microsoft.com/office/drawing/2014/main" id="{13B44919-F99D-4B3C-A830-06BABA0F88CF}"/>
              </a:ext>
            </a:extLst>
          </p:cNvPr>
          <p:cNvSpPr/>
          <p:nvPr/>
        </p:nvSpPr>
        <p:spPr>
          <a:xfrm>
            <a:off x="1" y="0"/>
            <a:ext cx="24387174" cy="13716000"/>
          </a:xfrm>
          <a:prstGeom prst="rect">
            <a:avLst/>
          </a:prstGeom>
          <a:solidFill>
            <a:srgbClr val="004D9E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ECFDAE6-2F2C-4F9B-A45D-B7AEBE249DE0}"/>
              </a:ext>
            </a:extLst>
          </p:cNvPr>
          <p:cNvSpPr txBox="1"/>
          <p:nvPr/>
        </p:nvSpPr>
        <p:spPr>
          <a:xfrm>
            <a:off x="7236224" y="12050560"/>
            <a:ext cx="9914726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baltlease.ru</a:t>
            </a:r>
            <a:r>
              <a:rPr lang="ru-RU" sz="4500" b="1" dirty="0">
                <a:solidFill>
                  <a:schemeClr val="bg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    </a:t>
            </a:r>
            <a:r>
              <a:rPr lang="en-US" sz="4500" b="1" dirty="0">
                <a:solidFill>
                  <a:schemeClr val="bg1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8 800 222 0 555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663834" y="12947600"/>
            <a:ext cx="230595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заключении договора лизинга индивидуально согласовываются условия оказания услуг, влияющие на сумму расходов, которую понесет лизингополучатель: срок лизинга, размер первого (авансового) платежа, интенсивность возмещения расходов на приобретение предмета лизинга в составе лизинговых платежей, удорожание, выбор страхователя, страховщика, балансодержателя предмета лизинга, стороны, на имя которой регистрируется предмет лизинга. Данное предложение не является офертой. ООО «Балтийский лизинг»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D8E67D8-9203-4D3B-A524-3170A6A2B1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191" y="5334904"/>
            <a:ext cx="6860792" cy="304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94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3B44919-F99D-4B3C-A830-06BABA0F88CF}"/>
              </a:ext>
            </a:extLst>
          </p:cNvPr>
          <p:cNvSpPr/>
          <p:nvPr/>
        </p:nvSpPr>
        <p:spPr>
          <a:xfrm>
            <a:off x="1" y="0"/>
            <a:ext cx="24387175" cy="1371600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AEE11F"/>
              </a:solidFill>
            </a:endParaRPr>
          </a:p>
        </p:txBody>
      </p:sp>
      <p:sp>
        <p:nvSpPr>
          <p:cNvPr id="18" name="Rectangle 23">
            <a:extLst>
              <a:ext uri="{FF2B5EF4-FFF2-40B4-BE49-F238E27FC236}">
                <a16:creationId xmlns:a16="http://schemas.microsoft.com/office/drawing/2014/main" id="{13B44919-F99D-4B3C-A830-06BABA0F88CF}"/>
              </a:ext>
            </a:extLst>
          </p:cNvPr>
          <p:cNvSpPr/>
          <p:nvPr/>
        </p:nvSpPr>
        <p:spPr>
          <a:xfrm>
            <a:off x="11812555" y="0"/>
            <a:ext cx="12574619" cy="13716000"/>
          </a:xfrm>
          <a:prstGeom prst="rect">
            <a:avLst/>
          </a:prstGeom>
          <a:solidFill>
            <a:srgbClr val="004D9E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4D9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1B1CB3-5B78-468D-BD47-E5EFFB43D63D}"/>
              </a:ext>
            </a:extLst>
          </p:cNvPr>
          <p:cNvSpPr txBox="1"/>
          <p:nvPr/>
        </p:nvSpPr>
        <p:spPr>
          <a:xfrm>
            <a:off x="2815616" y="1457228"/>
            <a:ext cx="5972789" cy="230832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9000"/>
              </a:lnSpc>
            </a:pPr>
            <a:r>
              <a:rPr lang="ru-RU" sz="8000" b="1" dirty="0">
                <a:solidFill>
                  <a:schemeClr val="bg1"/>
                </a:solidFill>
              </a:rPr>
              <a:t>КОМПАНИЯ</a:t>
            </a:r>
          </a:p>
          <a:p>
            <a:pPr>
              <a:lnSpc>
                <a:spcPts val="9000"/>
              </a:lnSpc>
            </a:pPr>
            <a:r>
              <a:rPr lang="ru-RU" sz="8000" b="1" dirty="0">
                <a:solidFill>
                  <a:schemeClr val="bg1"/>
                </a:solidFill>
              </a:rPr>
              <a:t>В ЦИФРАХ</a:t>
            </a:r>
            <a:endParaRPr lang="vi-VN" sz="8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226F5A-8C13-4B17-8520-D7A71A947206}"/>
              </a:ext>
            </a:extLst>
          </p:cNvPr>
          <p:cNvSpPr txBox="1"/>
          <p:nvPr/>
        </p:nvSpPr>
        <p:spPr>
          <a:xfrm flipH="1">
            <a:off x="12922618" y="2749998"/>
            <a:ext cx="10265185" cy="8631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1900" b="1" dirty="0">
                <a:solidFill>
                  <a:schemeClr val="bg1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«Балтийский лизинг» — первая компания в России, получившая лицензию №0001 </a:t>
            </a:r>
          </a:p>
          <a:p>
            <a:pPr>
              <a:lnSpc>
                <a:spcPts val="2500"/>
              </a:lnSpc>
            </a:pPr>
            <a:r>
              <a:rPr lang="ru-RU" sz="1900" b="1" dirty="0">
                <a:solidFill>
                  <a:schemeClr val="bg1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от Министерства экономики РФ на лизинговую деятельность, лицензия зарегистрирована 2 сентября 1996 года. «Балтийский лизинг» более 32 лет</a:t>
            </a:r>
          </a:p>
          <a:p>
            <a:pPr>
              <a:lnSpc>
                <a:spcPts val="2500"/>
              </a:lnSpc>
            </a:pPr>
            <a:r>
              <a:rPr lang="ru-RU" sz="1900" b="1" dirty="0">
                <a:solidFill>
                  <a:schemeClr val="bg1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успешно работает на российском рынке. Сегодня региональная сеть организации насчитывает 79 филиалов по всей России. В штате компании — более 1300 сотрудников.</a:t>
            </a:r>
          </a:p>
          <a:p>
            <a:pPr>
              <a:lnSpc>
                <a:spcPts val="2500"/>
              </a:lnSpc>
            </a:pPr>
            <a:endParaRPr lang="ru-RU" sz="1900" b="1" dirty="0">
              <a:solidFill>
                <a:schemeClr val="bg1"/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  <a:p>
            <a:pPr>
              <a:lnSpc>
                <a:spcPts val="2500"/>
              </a:lnSpc>
            </a:pPr>
            <a:r>
              <a:rPr lang="ru-RU" sz="1900" b="1" dirty="0">
                <a:solidFill>
                  <a:schemeClr val="bg1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По итогам первого полугодия 2022 года «Балтийский лизинг» занимает 6 место среди лизинговых компаний России в рэнкинге, подготовленном агентством «Эксперт РА».</a:t>
            </a:r>
          </a:p>
          <a:p>
            <a:pPr>
              <a:lnSpc>
                <a:spcPts val="2500"/>
              </a:lnSpc>
            </a:pPr>
            <a:endParaRPr lang="ru-RU" sz="1900" b="1" dirty="0">
              <a:solidFill>
                <a:schemeClr val="bg1"/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  <a:p>
            <a:pPr>
              <a:lnSpc>
                <a:spcPts val="2500"/>
              </a:lnSpc>
            </a:pPr>
            <a:r>
              <a:rPr lang="ru-RU" sz="1800" b="1" dirty="0">
                <a:solidFill>
                  <a:schemeClr val="bg1"/>
                </a:solidFill>
              </a:rPr>
              <a:t>По итогам первых шести месяцев 2022 года объем нового бизнеса «Балтийского лизинга» превысил 36,9 млрд рублей (стоимость имущества с НДС). Всего за отчетный период компания заключила </a:t>
            </a:r>
            <a:r>
              <a:rPr lang="en-US" sz="1800" b="1" dirty="0">
                <a:solidFill>
                  <a:schemeClr val="bg1"/>
                </a:solidFill>
              </a:rPr>
              <a:t>8 373 </a:t>
            </a:r>
            <a:r>
              <a:rPr lang="ru-RU" sz="1800" b="1" dirty="0">
                <a:solidFill>
                  <a:schemeClr val="bg1"/>
                </a:solidFill>
              </a:rPr>
              <a:t>сделок. Объем портфеля компании по состоянию на 1 июля 2022 года достиг 122,7 млрд рублей. В портфеле компании более 80 000 клиентов по всей России за последние 10 лет.</a:t>
            </a:r>
          </a:p>
          <a:p>
            <a:pPr>
              <a:lnSpc>
                <a:spcPts val="2500"/>
              </a:lnSpc>
            </a:pPr>
            <a:endParaRPr lang="ru-RU" sz="1900" b="1" dirty="0">
              <a:solidFill>
                <a:schemeClr val="bg1"/>
              </a:solidFill>
            </a:endParaRPr>
          </a:p>
          <a:p>
            <a:pPr>
              <a:lnSpc>
                <a:spcPts val="2500"/>
              </a:lnSpc>
            </a:pPr>
            <a:r>
              <a:rPr lang="ru-RU" sz="1900" b="1" dirty="0">
                <a:solidFill>
                  <a:schemeClr val="bg1"/>
                </a:solidFill>
              </a:rPr>
              <a:t>В октябре 2022 года аналитики рейтингового агентства «Эксперт РА» подтвердили рейтинг кредитоспособности компании «Балтийский лизинг» на уровне </a:t>
            </a:r>
            <a:r>
              <a:rPr lang="ru-RU" sz="1900" b="1" dirty="0" err="1">
                <a:solidFill>
                  <a:schemeClr val="bg1"/>
                </a:solidFill>
              </a:rPr>
              <a:t>ruA</a:t>
            </a:r>
            <a:r>
              <a:rPr lang="ru-RU" sz="1900" b="1" dirty="0">
                <a:solidFill>
                  <a:schemeClr val="bg1"/>
                </a:solidFill>
              </a:rPr>
              <a:t>+. Прогноз по рейтингу сохранен стабильный.</a:t>
            </a:r>
          </a:p>
          <a:p>
            <a:pPr>
              <a:lnSpc>
                <a:spcPts val="2500"/>
              </a:lnSpc>
            </a:pPr>
            <a:endParaRPr lang="ru-RU" sz="1900" b="1" dirty="0">
              <a:solidFill>
                <a:schemeClr val="bg1"/>
              </a:solidFill>
            </a:endParaRPr>
          </a:p>
          <a:p>
            <a:pPr>
              <a:lnSpc>
                <a:spcPts val="2500"/>
              </a:lnSpc>
            </a:pPr>
            <a:r>
              <a:rPr lang="ru-RU" sz="1900" b="1" dirty="0">
                <a:solidFill>
                  <a:schemeClr val="bg1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Значительная часть лизинговых проектов финансируется за счет собственных средств, что служит дополнительной гарантией финансовой устойчивости </a:t>
            </a:r>
          </a:p>
          <a:p>
            <a:pPr>
              <a:lnSpc>
                <a:spcPts val="2500"/>
              </a:lnSpc>
            </a:pPr>
            <a:r>
              <a:rPr lang="ru-RU" sz="1900" b="1" dirty="0">
                <a:solidFill>
                  <a:schemeClr val="bg1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и надежности компании.</a:t>
            </a:r>
          </a:p>
          <a:p>
            <a:pPr>
              <a:lnSpc>
                <a:spcPts val="2500"/>
              </a:lnSpc>
            </a:pPr>
            <a:endParaRPr lang="ru-RU" sz="1900" b="1" dirty="0">
              <a:solidFill>
                <a:schemeClr val="bg1"/>
              </a:solidFill>
              <a:ea typeface="Lato Medium" panose="020F0502020204030203" pitchFamily="34" charset="0"/>
              <a:cs typeface="Poppins Medium" panose="00000600000000000000" pitchFamily="2" charset="0"/>
            </a:endParaRPr>
          </a:p>
          <a:p>
            <a:pPr>
              <a:lnSpc>
                <a:spcPts val="2500"/>
              </a:lnSpc>
            </a:pPr>
            <a:r>
              <a:rPr lang="ru-RU" sz="1900" b="1" dirty="0">
                <a:solidFill>
                  <a:schemeClr val="bg1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Группа компаний «Балтийский лизинг» привлекает денежные средства через размещение облигационных займов с 2014 года.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26529D-8825-4480-BA36-4CA86EB634F9}"/>
              </a:ext>
            </a:extLst>
          </p:cNvPr>
          <p:cNvSpPr txBox="1"/>
          <p:nvPr/>
        </p:nvSpPr>
        <p:spPr>
          <a:xfrm>
            <a:off x="12901352" y="1633055"/>
            <a:ext cx="4609980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3000" b="1" dirty="0">
                <a:solidFill>
                  <a:schemeClr val="bg1"/>
                </a:solidFill>
              </a:rPr>
              <a:t>КОРОТКО О КОМПАНИИ</a:t>
            </a:r>
            <a:endParaRPr lang="vi-VN" sz="3000" b="1" dirty="0">
              <a:solidFill>
                <a:schemeClr val="bg1"/>
              </a:solidFill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3BF24CEA-CFC8-485E-A24B-E527C52C95DF}"/>
              </a:ext>
            </a:extLst>
          </p:cNvPr>
          <p:cNvGrpSpPr/>
          <p:nvPr/>
        </p:nvGrpSpPr>
        <p:grpSpPr>
          <a:xfrm>
            <a:off x="2760239" y="4407504"/>
            <a:ext cx="7241848" cy="6758998"/>
            <a:chOff x="2760239" y="5235638"/>
            <a:chExt cx="7241848" cy="675899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A59A7C9-F0A4-428C-9785-9FAE5FAA1864}"/>
                </a:ext>
              </a:extLst>
            </p:cNvPr>
            <p:cNvSpPr txBox="1"/>
            <p:nvPr/>
          </p:nvSpPr>
          <p:spPr>
            <a:xfrm>
              <a:off x="4586106" y="6331432"/>
              <a:ext cx="4726230" cy="53860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ru-RU" sz="3500" dirty="0">
                  <a:solidFill>
                    <a:schemeClr val="bg1"/>
                  </a:solidFill>
                </a:rPr>
                <a:t>года успешной работы</a:t>
              </a:r>
              <a:endParaRPr lang="vi-VN" sz="35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61B1CB3-5B78-468D-BD47-E5EFFB43D63D}"/>
                </a:ext>
              </a:extLst>
            </p:cNvPr>
            <p:cNvSpPr txBox="1"/>
            <p:nvPr/>
          </p:nvSpPr>
          <p:spPr>
            <a:xfrm>
              <a:off x="4560405" y="5235638"/>
              <a:ext cx="1368965" cy="128240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0000"/>
                </a:lnSpc>
              </a:pPr>
              <a:r>
                <a:rPr lang="ru-RU" sz="9600" b="1" dirty="0">
                  <a:solidFill>
                    <a:schemeClr val="bg1"/>
                  </a:solidFill>
                </a:rPr>
                <a:t>32</a:t>
              </a:r>
              <a:endParaRPr lang="vi-VN" sz="96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A59A7C9-F0A4-428C-9785-9FAE5FAA1864}"/>
                </a:ext>
              </a:extLst>
            </p:cNvPr>
            <p:cNvSpPr txBox="1"/>
            <p:nvPr/>
          </p:nvSpPr>
          <p:spPr>
            <a:xfrm>
              <a:off x="4560405" y="8644883"/>
              <a:ext cx="5441682" cy="53860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ru-RU" sz="3500" dirty="0">
                  <a:solidFill>
                    <a:schemeClr val="bg1"/>
                  </a:solidFill>
                </a:rPr>
                <a:t>филиалов по всей России</a:t>
              </a:r>
              <a:endParaRPr lang="vi-VN" sz="35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61B1CB3-5B78-468D-BD47-E5EFFB43D63D}"/>
                </a:ext>
              </a:extLst>
            </p:cNvPr>
            <p:cNvSpPr txBox="1"/>
            <p:nvPr/>
          </p:nvSpPr>
          <p:spPr>
            <a:xfrm>
              <a:off x="4560405" y="7549089"/>
              <a:ext cx="1368965" cy="128240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0000"/>
                </a:lnSpc>
              </a:pPr>
              <a:r>
                <a:rPr lang="ru-RU" sz="9600" b="1" dirty="0">
                  <a:solidFill>
                    <a:schemeClr val="bg1"/>
                  </a:solidFill>
                </a:rPr>
                <a:t>79</a:t>
              </a:r>
              <a:endParaRPr lang="vi-VN" sz="96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A59A7C9-F0A4-428C-9785-9FAE5FAA1864}"/>
                </a:ext>
              </a:extLst>
            </p:cNvPr>
            <p:cNvSpPr txBox="1"/>
            <p:nvPr/>
          </p:nvSpPr>
          <p:spPr>
            <a:xfrm>
              <a:off x="4560405" y="11219231"/>
              <a:ext cx="4658327" cy="7754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ru-RU" sz="3500" dirty="0">
                  <a:solidFill>
                    <a:schemeClr val="bg1"/>
                  </a:solidFill>
                </a:rPr>
                <a:t>лизинговых компаний </a:t>
              </a:r>
              <a:endParaRPr lang="en-US" sz="3500" dirty="0">
                <a:solidFill>
                  <a:schemeClr val="bg1"/>
                </a:solidFill>
              </a:endParaRPr>
            </a:p>
            <a:p>
              <a:pPr>
                <a:lnSpc>
                  <a:spcPts val="3000"/>
                </a:lnSpc>
              </a:pPr>
              <a:r>
                <a:rPr lang="ru-RU" sz="3500" dirty="0">
                  <a:solidFill>
                    <a:schemeClr val="bg1"/>
                  </a:solidFill>
                </a:rPr>
                <a:t>страны</a:t>
              </a:r>
              <a:endParaRPr lang="vi-VN" sz="35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61B1CB3-5B78-468D-BD47-E5EFFB43D63D}"/>
                </a:ext>
              </a:extLst>
            </p:cNvPr>
            <p:cNvSpPr txBox="1"/>
            <p:nvPr/>
          </p:nvSpPr>
          <p:spPr>
            <a:xfrm>
              <a:off x="4560403" y="9897076"/>
              <a:ext cx="4273414" cy="128240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10000"/>
                </a:lnSpc>
              </a:pPr>
              <a:r>
                <a:rPr lang="ru-RU" sz="9600" b="1" dirty="0">
                  <a:solidFill>
                    <a:schemeClr val="bg1"/>
                  </a:solidFill>
                </a:rPr>
                <a:t>ТОП 10</a:t>
              </a:r>
              <a:endParaRPr lang="vi-VN" sz="96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Freeform 351"/>
            <p:cNvSpPr>
              <a:spLocks noEditPoints="1"/>
            </p:cNvSpPr>
            <p:nvPr/>
          </p:nvSpPr>
          <p:spPr bwMode="auto">
            <a:xfrm>
              <a:off x="2959328" y="5397724"/>
              <a:ext cx="956005" cy="968115"/>
            </a:xfrm>
            <a:custGeom>
              <a:avLst/>
              <a:gdLst>
                <a:gd name="T0" fmla="*/ 1614 w 3316"/>
                <a:gd name="T1" fmla="*/ 771 h 3357"/>
                <a:gd name="T2" fmla="*/ 1574 w 3316"/>
                <a:gd name="T3" fmla="*/ 823 h 3357"/>
                <a:gd name="T4" fmla="*/ 771 w 3316"/>
                <a:gd name="T5" fmla="*/ 1396 h 3357"/>
                <a:gd name="T6" fmla="*/ 718 w 3316"/>
                <a:gd name="T7" fmla="*/ 1438 h 3357"/>
                <a:gd name="T8" fmla="*/ 708 w 3316"/>
                <a:gd name="T9" fmla="*/ 1505 h 3357"/>
                <a:gd name="T10" fmla="*/ 743 w 3316"/>
                <a:gd name="T11" fmla="*/ 1556 h 3357"/>
                <a:gd name="T12" fmla="*/ 1034 w 3316"/>
                <a:gd name="T13" fmla="*/ 2494 h 3357"/>
                <a:gd name="T14" fmla="*/ 1046 w 3316"/>
                <a:gd name="T15" fmla="*/ 2554 h 3357"/>
                <a:gd name="T16" fmla="*/ 1098 w 3316"/>
                <a:gd name="T17" fmla="*/ 2596 h 3357"/>
                <a:gd name="T18" fmla="*/ 1159 w 3316"/>
                <a:gd name="T19" fmla="*/ 2590 h 3357"/>
                <a:gd name="T20" fmla="*/ 2142 w 3316"/>
                <a:gd name="T21" fmla="*/ 2581 h 3357"/>
                <a:gd name="T22" fmla="*/ 2195 w 3316"/>
                <a:gd name="T23" fmla="*/ 2599 h 3357"/>
                <a:gd name="T24" fmla="*/ 2251 w 3316"/>
                <a:gd name="T25" fmla="*/ 2579 h 3357"/>
                <a:gd name="T26" fmla="*/ 2281 w 3316"/>
                <a:gd name="T27" fmla="*/ 2529 h 3357"/>
                <a:gd name="T28" fmla="*/ 2280 w 3316"/>
                <a:gd name="T29" fmla="*/ 2479 h 3357"/>
                <a:gd name="T30" fmla="*/ 2590 w 3316"/>
                <a:gd name="T31" fmla="*/ 1543 h 3357"/>
                <a:gd name="T32" fmla="*/ 2612 w 3316"/>
                <a:gd name="T33" fmla="*/ 1483 h 3357"/>
                <a:gd name="T34" fmla="*/ 2585 w 3316"/>
                <a:gd name="T35" fmla="*/ 1419 h 3357"/>
                <a:gd name="T36" fmla="*/ 2523 w 3316"/>
                <a:gd name="T37" fmla="*/ 1392 h 3357"/>
                <a:gd name="T38" fmla="*/ 1734 w 3316"/>
                <a:gd name="T39" fmla="*/ 802 h 3357"/>
                <a:gd name="T40" fmla="*/ 1681 w 3316"/>
                <a:gd name="T41" fmla="*/ 762 h 3357"/>
                <a:gd name="T42" fmla="*/ 1763 w 3316"/>
                <a:gd name="T43" fmla="*/ 3 h 3357"/>
                <a:gd name="T44" fmla="*/ 2066 w 3316"/>
                <a:gd name="T45" fmla="*/ 52 h 3357"/>
                <a:gd name="T46" fmla="*/ 2348 w 3316"/>
                <a:gd name="T47" fmla="*/ 152 h 3357"/>
                <a:gd name="T48" fmla="*/ 2605 w 3316"/>
                <a:gd name="T49" fmla="*/ 301 h 3357"/>
                <a:gd name="T50" fmla="*/ 2831 w 3316"/>
                <a:gd name="T51" fmla="*/ 493 h 3357"/>
                <a:gd name="T52" fmla="*/ 3019 w 3316"/>
                <a:gd name="T53" fmla="*/ 720 h 3357"/>
                <a:gd name="T54" fmla="*/ 3166 w 3316"/>
                <a:gd name="T55" fmla="*/ 980 h 3357"/>
                <a:gd name="T56" fmla="*/ 3266 w 3316"/>
                <a:gd name="T57" fmla="*/ 1266 h 3357"/>
                <a:gd name="T58" fmla="*/ 3313 w 3316"/>
                <a:gd name="T59" fmla="*/ 1573 h 3357"/>
                <a:gd name="T60" fmla="*/ 3304 w 3316"/>
                <a:gd name="T61" fmla="*/ 1889 h 3357"/>
                <a:gd name="T62" fmla="*/ 3238 w 3316"/>
                <a:gd name="T63" fmla="*/ 2189 h 3357"/>
                <a:gd name="T64" fmla="*/ 3122 w 3316"/>
                <a:gd name="T65" fmla="*/ 2468 h 3357"/>
                <a:gd name="T66" fmla="*/ 2960 w 3316"/>
                <a:gd name="T67" fmla="*/ 2716 h 3357"/>
                <a:gd name="T68" fmla="*/ 2759 w 3316"/>
                <a:gd name="T69" fmla="*/ 2933 h 3357"/>
                <a:gd name="T70" fmla="*/ 2523 w 3316"/>
                <a:gd name="T71" fmla="*/ 3111 h 3357"/>
                <a:gd name="T72" fmla="*/ 2257 w 3316"/>
                <a:gd name="T73" fmla="*/ 3245 h 3357"/>
                <a:gd name="T74" fmla="*/ 1967 w 3316"/>
                <a:gd name="T75" fmla="*/ 3329 h 3357"/>
                <a:gd name="T76" fmla="*/ 1659 w 3316"/>
                <a:gd name="T77" fmla="*/ 3357 h 3357"/>
                <a:gd name="T78" fmla="*/ 1349 w 3316"/>
                <a:gd name="T79" fmla="*/ 3329 h 3357"/>
                <a:gd name="T80" fmla="*/ 1060 w 3316"/>
                <a:gd name="T81" fmla="*/ 3245 h 3357"/>
                <a:gd name="T82" fmla="*/ 793 w 3316"/>
                <a:gd name="T83" fmla="*/ 3111 h 3357"/>
                <a:gd name="T84" fmla="*/ 558 w 3316"/>
                <a:gd name="T85" fmla="*/ 2933 h 3357"/>
                <a:gd name="T86" fmla="*/ 356 w 3316"/>
                <a:gd name="T87" fmla="*/ 2716 h 3357"/>
                <a:gd name="T88" fmla="*/ 195 w 3316"/>
                <a:gd name="T89" fmla="*/ 2468 h 3357"/>
                <a:gd name="T90" fmla="*/ 79 w 3316"/>
                <a:gd name="T91" fmla="*/ 2189 h 3357"/>
                <a:gd name="T92" fmla="*/ 13 w 3316"/>
                <a:gd name="T93" fmla="*/ 1889 h 3357"/>
                <a:gd name="T94" fmla="*/ 3 w 3316"/>
                <a:gd name="T95" fmla="*/ 1573 h 3357"/>
                <a:gd name="T96" fmla="*/ 51 w 3316"/>
                <a:gd name="T97" fmla="*/ 1266 h 3357"/>
                <a:gd name="T98" fmla="*/ 150 w 3316"/>
                <a:gd name="T99" fmla="*/ 980 h 3357"/>
                <a:gd name="T100" fmla="*/ 298 w 3316"/>
                <a:gd name="T101" fmla="*/ 720 h 3357"/>
                <a:gd name="T102" fmla="*/ 486 w 3316"/>
                <a:gd name="T103" fmla="*/ 493 h 3357"/>
                <a:gd name="T104" fmla="*/ 712 w 3316"/>
                <a:gd name="T105" fmla="*/ 301 h 3357"/>
                <a:gd name="T106" fmla="*/ 968 w 3316"/>
                <a:gd name="T107" fmla="*/ 152 h 3357"/>
                <a:gd name="T108" fmla="*/ 1251 w 3316"/>
                <a:gd name="T109" fmla="*/ 52 h 3357"/>
                <a:gd name="T110" fmla="*/ 1554 w 3316"/>
                <a:gd name="T111" fmla="*/ 3 h 3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16" h="3357">
                  <a:moveTo>
                    <a:pt x="1659" y="759"/>
                  </a:moveTo>
                  <a:lnTo>
                    <a:pt x="1635" y="762"/>
                  </a:lnTo>
                  <a:lnTo>
                    <a:pt x="1614" y="771"/>
                  </a:lnTo>
                  <a:lnTo>
                    <a:pt x="1596" y="784"/>
                  </a:lnTo>
                  <a:lnTo>
                    <a:pt x="1583" y="802"/>
                  </a:lnTo>
                  <a:lnTo>
                    <a:pt x="1574" y="823"/>
                  </a:lnTo>
                  <a:lnTo>
                    <a:pt x="1389" y="1392"/>
                  </a:lnTo>
                  <a:lnTo>
                    <a:pt x="795" y="1392"/>
                  </a:lnTo>
                  <a:lnTo>
                    <a:pt x="771" y="1396"/>
                  </a:lnTo>
                  <a:lnTo>
                    <a:pt x="750" y="1405"/>
                  </a:lnTo>
                  <a:lnTo>
                    <a:pt x="731" y="1419"/>
                  </a:lnTo>
                  <a:lnTo>
                    <a:pt x="718" y="1438"/>
                  </a:lnTo>
                  <a:lnTo>
                    <a:pt x="708" y="1459"/>
                  </a:lnTo>
                  <a:lnTo>
                    <a:pt x="705" y="1483"/>
                  </a:lnTo>
                  <a:lnTo>
                    <a:pt x="708" y="1505"/>
                  </a:lnTo>
                  <a:lnTo>
                    <a:pt x="716" y="1525"/>
                  </a:lnTo>
                  <a:lnTo>
                    <a:pt x="727" y="1543"/>
                  </a:lnTo>
                  <a:lnTo>
                    <a:pt x="743" y="1556"/>
                  </a:lnTo>
                  <a:lnTo>
                    <a:pt x="1223" y="1908"/>
                  </a:lnTo>
                  <a:lnTo>
                    <a:pt x="1037" y="2479"/>
                  </a:lnTo>
                  <a:lnTo>
                    <a:pt x="1034" y="2494"/>
                  </a:lnTo>
                  <a:lnTo>
                    <a:pt x="1033" y="2509"/>
                  </a:lnTo>
                  <a:lnTo>
                    <a:pt x="1036" y="2532"/>
                  </a:lnTo>
                  <a:lnTo>
                    <a:pt x="1046" y="2554"/>
                  </a:lnTo>
                  <a:lnTo>
                    <a:pt x="1059" y="2572"/>
                  </a:lnTo>
                  <a:lnTo>
                    <a:pt x="1078" y="2586"/>
                  </a:lnTo>
                  <a:lnTo>
                    <a:pt x="1098" y="2596"/>
                  </a:lnTo>
                  <a:lnTo>
                    <a:pt x="1122" y="2599"/>
                  </a:lnTo>
                  <a:lnTo>
                    <a:pt x="1141" y="2597"/>
                  </a:lnTo>
                  <a:lnTo>
                    <a:pt x="1159" y="2590"/>
                  </a:lnTo>
                  <a:lnTo>
                    <a:pt x="1174" y="2581"/>
                  </a:lnTo>
                  <a:lnTo>
                    <a:pt x="1659" y="2227"/>
                  </a:lnTo>
                  <a:lnTo>
                    <a:pt x="2142" y="2581"/>
                  </a:lnTo>
                  <a:lnTo>
                    <a:pt x="2158" y="2590"/>
                  </a:lnTo>
                  <a:lnTo>
                    <a:pt x="2175" y="2597"/>
                  </a:lnTo>
                  <a:lnTo>
                    <a:pt x="2195" y="2599"/>
                  </a:lnTo>
                  <a:lnTo>
                    <a:pt x="2215" y="2596"/>
                  </a:lnTo>
                  <a:lnTo>
                    <a:pt x="2234" y="2589"/>
                  </a:lnTo>
                  <a:lnTo>
                    <a:pt x="2251" y="2579"/>
                  </a:lnTo>
                  <a:lnTo>
                    <a:pt x="2264" y="2564"/>
                  </a:lnTo>
                  <a:lnTo>
                    <a:pt x="2275" y="2547"/>
                  </a:lnTo>
                  <a:lnTo>
                    <a:pt x="2281" y="2529"/>
                  </a:lnTo>
                  <a:lnTo>
                    <a:pt x="2284" y="2509"/>
                  </a:lnTo>
                  <a:lnTo>
                    <a:pt x="2283" y="2494"/>
                  </a:lnTo>
                  <a:lnTo>
                    <a:pt x="2280" y="2479"/>
                  </a:lnTo>
                  <a:lnTo>
                    <a:pt x="2094" y="1908"/>
                  </a:lnTo>
                  <a:lnTo>
                    <a:pt x="2574" y="1556"/>
                  </a:lnTo>
                  <a:lnTo>
                    <a:pt x="2590" y="1543"/>
                  </a:lnTo>
                  <a:lnTo>
                    <a:pt x="2601" y="1525"/>
                  </a:lnTo>
                  <a:lnTo>
                    <a:pt x="2609" y="1505"/>
                  </a:lnTo>
                  <a:lnTo>
                    <a:pt x="2612" y="1483"/>
                  </a:lnTo>
                  <a:lnTo>
                    <a:pt x="2609" y="1459"/>
                  </a:lnTo>
                  <a:lnTo>
                    <a:pt x="2599" y="1438"/>
                  </a:lnTo>
                  <a:lnTo>
                    <a:pt x="2585" y="1419"/>
                  </a:lnTo>
                  <a:lnTo>
                    <a:pt x="2567" y="1405"/>
                  </a:lnTo>
                  <a:lnTo>
                    <a:pt x="2545" y="1396"/>
                  </a:lnTo>
                  <a:lnTo>
                    <a:pt x="2523" y="1392"/>
                  </a:lnTo>
                  <a:lnTo>
                    <a:pt x="1928" y="1392"/>
                  </a:lnTo>
                  <a:lnTo>
                    <a:pt x="1744" y="823"/>
                  </a:lnTo>
                  <a:lnTo>
                    <a:pt x="1734" y="802"/>
                  </a:lnTo>
                  <a:lnTo>
                    <a:pt x="1721" y="784"/>
                  </a:lnTo>
                  <a:lnTo>
                    <a:pt x="1703" y="771"/>
                  </a:lnTo>
                  <a:lnTo>
                    <a:pt x="1681" y="762"/>
                  </a:lnTo>
                  <a:lnTo>
                    <a:pt x="1659" y="759"/>
                  </a:lnTo>
                  <a:close/>
                  <a:moveTo>
                    <a:pt x="1659" y="0"/>
                  </a:moveTo>
                  <a:lnTo>
                    <a:pt x="1763" y="3"/>
                  </a:lnTo>
                  <a:lnTo>
                    <a:pt x="1866" y="14"/>
                  </a:lnTo>
                  <a:lnTo>
                    <a:pt x="1967" y="30"/>
                  </a:lnTo>
                  <a:lnTo>
                    <a:pt x="2066" y="52"/>
                  </a:lnTo>
                  <a:lnTo>
                    <a:pt x="2163" y="80"/>
                  </a:lnTo>
                  <a:lnTo>
                    <a:pt x="2257" y="114"/>
                  </a:lnTo>
                  <a:lnTo>
                    <a:pt x="2348" y="152"/>
                  </a:lnTo>
                  <a:lnTo>
                    <a:pt x="2438" y="198"/>
                  </a:lnTo>
                  <a:lnTo>
                    <a:pt x="2523" y="247"/>
                  </a:lnTo>
                  <a:lnTo>
                    <a:pt x="2605" y="301"/>
                  </a:lnTo>
                  <a:lnTo>
                    <a:pt x="2683" y="361"/>
                  </a:lnTo>
                  <a:lnTo>
                    <a:pt x="2759" y="424"/>
                  </a:lnTo>
                  <a:lnTo>
                    <a:pt x="2831" y="493"/>
                  </a:lnTo>
                  <a:lnTo>
                    <a:pt x="2897" y="565"/>
                  </a:lnTo>
                  <a:lnTo>
                    <a:pt x="2960" y="641"/>
                  </a:lnTo>
                  <a:lnTo>
                    <a:pt x="3019" y="720"/>
                  </a:lnTo>
                  <a:lnTo>
                    <a:pt x="3073" y="803"/>
                  </a:lnTo>
                  <a:lnTo>
                    <a:pt x="3122" y="891"/>
                  </a:lnTo>
                  <a:lnTo>
                    <a:pt x="3166" y="980"/>
                  </a:lnTo>
                  <a:lnTo>
                    <a:pt x="3205" y="1073"/>
                  </a:lnTo>
                  <a:lnTo>
                    <a:pt x="3238" y="1168"/>
                  </a:lnTo>
                  <a:lnTo>
                    <a:pt x="3266" y="1266"/>
                  </a:lnTo>
                  <a:lnTo>
                    <a:pt x="3288" y="1366"/>
                  </a:lnTo>
                  <a:lnTo>
                    <a:pt x="3304" y="1468"/>
                  </a:lnTo>
                  <a:lnTo>
                    <a:pt x="3313" y="1573"/>
                  </a:lnTo>
                  <a:lnTo>
                    <a:pt x="3316" y="1679"/>
                  </a:lnTo>
                  <a:lnTo>
                    <a:pt x="3313" y="1785"/>
                  </a:lnTo>
                  <a:lnTo>
                    <a:pt x="3304" y="1889"/>
                  </a:lnTo>
                  <a:lnTo>
                    <a:pt x="3288" y="1991"/>
                  </a:lnTo>
                  <a:lnTo>
                    <a:pt x="3266" y="2092"/>
                  </a:lnTo>
                  <a:lnTo>
                    <a:pt x="3238" y="2189"/>
                  </a:lnTo>
                  <a:lnTo>
                    <a:pt x="3205" y="2285"/>
                  </a:lnTo>
                  <a:lnTo>
                    <a:pt x="3166" y="2377"/>
                  </a:lnTo>
                  <a:lnTo>
                    <a:pt x="3122" y="2468"/>
                  </a:lnTo>
                  <a:lnTo>
                    <a:pt x="3073" y="2554"/>
                  </a:lnTo>
                  <a:lnTo>
                    <a:pt x="3019" y="2637"/>
                  </a:lnTo>
                  <a:lnTo>
                    <a:pt x="2960" y="2716"/>
                  </a:lnTo>
                  <a:lnTo>
                    <a:pt x="2897" y="2793"/>
                  </a:lnTo>
                  <a:lnTo>
                    <a:pt x="2831" y="2866"/>
                  </a:lnTo>
                  <a:lnTo>
                    <a:pt x="2759" y="2933"/>
                  </a:lnTo>
                  <a:lnTo>
                    <a:pt x="2683" y="2997"/>
                  </a:lnTo>
                  <a:lnTo>
                    <a:pt x="2605" y="3057"/>
                  </a:lnTo>
                  <a:lnTo>
                    <a:pt x="2523" y="3111"/>
                  </a:lnTo>
                  <a:lnTo>
                    <a:pt x="2438" y="3161"/>
                  </a:lnTo>
                  <a:lnTo>
                    <a:pt x="2348" y="3205"/>
                  </a:lnTo>
                  <a:lnTo>
                    <a:pt x="2257" y="3245"/>
                  </a:lnTo>
                  <a:lnTo>
                    <a:pt x="2163" y="3278"/>
                  </a:lnTo>
                  <a:lnTo>
                    <a:pt x="2066" y="3307"/>
                  </a:lnTo>
                  <a:lnTo>
                    <a:pt x="1967" y="3329"/>
                  </a:lnTo>
                  <a:lnTo>
                    <a:pt x="1866" y="3344"/>
                  </a:lnTo>
                  <a:lnTo>
                    <a:pt x="1763" y="3354"/>
                  </a:lnTo>
                  <a:lnTo>
                    <a:pt x="1659" y="3357"/>
                  </a:lnTo>
                  <a:lnTo>
                    <a:pt x="1554" y="3354"/>
                  </a:lnTo>
                  <a:lnTo>
                    <a:pt x="1450" y="3344"/>
                  </a:lnTo>
                  <a:lnTo>
                    <a:pt x="1349" y="3329"/>
                  </a:lnTo>
                  <a:lnTo>
                    <a:pt x="1251" y="3307"/>
                  </a:lnTo>
                  <a:lnTo>
                    <a:pt x="1153" y="3278"/>
                  </a:lnTo>
                  <a:lnTo>
                    <a:pt x="1060" y="3245"/>
                  </a:lnTo>
                  <a:lnTo>
                    <a:pt x="968" y="3205"/>
                  </a:lnTo>
                  <a:lnTo>
                    <a:pt x="880" y="3161"/>
                  </a:lnTo>
                  <a:lnTo>
                    <a:pt x="793" y="3111"/>
                  </a:lnTo>
                  <a:lnTo>
                    <a:pt x="712" y="3057"/>
                  </a:lnTo>
                  <a:lnTo>
                    <a:pt x="633" y="2997"/>
                  </a:lnTo>
                  <a:lnTo>
                    <a:pt x="558" y="2933"/>
                  </a:lnTo>
                  <a:lnTo>
                    <a:pt x="486" y="2866"/>
                  </a:lnTo>
                  <a:lnTo>
                    <a:pt x="419" y="2793"/>
                  </a:lnTo>
                  <a:lnTo>
                    <a:pt x="356" y="2716"/>
                  </a:lnTo>
                  <a:lnTo>
                    <a:pt x="298" y="2637"/>
                  </a:lnTo>
                  <a:lnTo>
                    <a:pt x="244" y="2554"/>
                  </a:lnTo>
                  <a:lnTo>
                    <a:pt x="195" y="2468"/>
                  </a:lnTo>
                  <a:lnTo>
                    <a:pt x="150" y="2377"/>
                  </a:lnTo>
                  <a:lnTo>
                    <a:pt x="112" y="2285"/>
                  </a:lnTo>
                  <a:lnTo>
                    <a:pt x="79" y="2189"/>
                  </a:lnTo>
                  <a:lnTo>
                    <a:pt x="51" y="2092"/>
                  </a:lnTo>
                  <a:lnTo>
                    <a:pt x="29" y="1991"/>
                  </a:lnTo>
                  <a:lnTo>
                    <a:pt x="13" y="1889"/>
                  </a:lnTo>
                  <a:lnTo>
                    <a:pt x="3" y="1785"/>
                  </a:lnTo>
                  <a:lnTo>
                    <a:pt x="0" y="1679"/>
                  </a:lnTo>
                  <a:lnTo>
                    <a:pt x="3" y="1573"/>
                  </a:lnTo>
                  <a:lnTo>
                    <a:pt x="13" y="1468"/>
                  </a:lnTo>
                  <a:lnTo>
                    <a:pt x="29" y="1366"/>
                  </a:lnTo>
                  <a:lnTo>
                    <a:pt x="51" y="1266"/>
                  </a:lnTo>
                  <a:lnTo>
                    <a:pt x="79" y="1168"/>
                  </a:lnTo>
                  <a:lnTo>
                    <a:pt x="112" y="1073"/>
                  </a:lnTo>
                  <a:lnTo>
                    <a:pt x="150" y="980"/>
                  </a:lnTo>
                  <a:lnTo>
                    <a:pt x="195" y="891"/>
                  </a:lnTo>
                  <a:lnTo>
                    <a:pt x="244" y="803"/>
                  </a:lnTo>
                  <a:lnTo>
                    <a:pt x="298" y="720"/>
                  </a:lnTo>
                  <a:lnTo>
                    <a:pt x="356" y="641"/>
                  </a:lnTo>
                  <a:lnTo>
                    <a:pt x="419" y="565"/>
                  </a:lnTo>
                  <a:lnTo>
                    <a:pt x="486" y="493"/>
                  </a:lnTo>
                  <a:lnTo>
                    <a:pt x="558" y="424"/>
                  </a:lnTo>
                  <a:lnTo>
                    <a:pt x="633" y="361"/>
                  </a:lnTo>
                  <a:lnTo>
                    <a:pt x="712" y="301"/>
                  </a:lnTo>
                  <a:lnTo>
                    <a:pt x="793" y="247"/>
                  </a:lnTo>
                  <a:lnTo>
                    <a:pt x="880" y="198"/>
                  </a:lnTo>
                  <a:lnTo>
                    <a:pt x="968" y="152"/>
                  </a:lnTo>
                  <a:lnTo>
                    <a:pt x="1060" y="114"/>
                  </a:lnTo>
                  <a:lnTo>
                    <a:pt x="1153" y="80"/>
                  </a:lnTo>
                  <a:lnTo>
                    <a:pt x="1251" y="52"/>
                  </a:lnTo>
                  <a:lnTo>
                    <a:pt x="1349" y="30"/>
                  </a:lnTo>
                  <a:lnTo>
                    <a:pt x="1450" y="14"/>
                  </a:lnTo>
                  <a:lnTo>
                    <a:pt x="1554" y="3"/>
                  </a:lnTo>
                  <a:lnTo>
                    <a:pt x="1659" y="0"/>
                  </a:lnTo>
                  <a:close/>
                </a:path>
              </a:pathLst>
            </a:custGeom>
            <a:noFill/>
            <a:ln w="57150">
              <a:solidFill>
                <a:srgbClr val="AEE11F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40"/>
            <p:cNvSpPr>
              <a:spLocks/>
            </p:cNvSpPr>
            <p:nvPr/>
          </p:nvSpPr>
          <p:spPr bwMode="auto">
            <a:xfrm>
              <a:off x="2988587" y="10104657"/>
              <a:ext cx="936442" cy="1074823"/>
            </a:xfrm>
            <a:custGeom>
              <a:avLst/>
              <a:gdLst>
                <a:gd name="T0" fmla="*/ 430 w 3574"/>
                <a:gd name="T1" fmla="*/ 14 h 4100"/>
                <a:gd name="T2" fmla="*/ 553 w 3574"/>
                <a:gd name="T3" fmla="*/ 82 h 4100"/>
                <a:gd name="T4" fmla="*/ 638 w 3574"/>
                <a:gd name="T5" fmla="*/ 193 h 4100"/>
                <a:gd name="T6" fmla="*/ 668 w 3574"/>
                <a:gd name="T7" fmla="*/ 334 h 4100"/>
                <a:gd name="T8" fmla="*/ 636 w 3574"/>
                <a:gd name="T9" fmla="*/ 474 h 4100"/>
                <a:gd name="T10" fmla="*/ 552 w 3574"/>
                <a:gd name="T11" fmla="*/ 586 h 4100"/>
                <a:gd name="T12" fmla="*/ 644 w 3574"/>
                <a:gd name="T13" fmla="*/ 780 h 4100"/>
                <a:gd name="T14" fmla="*/ 840 w 3574"/>
                <a:gd name="T15" fmla="*/ 683 h 4100"/>
                <a:gd name="T16" fmla="*/ 1149 w 3574"/>
                <a:gd name="T17" fmla="*/ 562 h 4100"/>
                <a:gd name="T18" fmla="*/ 1433 w 3574"/>
                <a:gd name="T19" fmla="*/ 497 h 4100"/>
                <a:gd name="T20" fmla="*/ 1698 w 3574"/>
                <a:gd name="T21" fmla="*/ 487 h 4100"/>
                <a:gd name="T22" fmla="*/ 1949 w 3574"/>
                <a:gd name="T23" fmla="*/ 523 h 4100"/>
                <a:gd name="T24" fmla="*/ 2164 w 3574"/>
                <a:gd name="T25" fmla="*/ 592 h 4100"/>
                <a:gd name="T26" fmla="*/ 2399 w 3574"/>
                <a:gd name="T27" fmla="*/ 689 h 4100"/>
                <a:gd name="T28" fmla="*/ 2570 w 3574"/>
                <a:gd name="T29" fmla="*/ 759 h 4100"/>
                <a:gd name="T30" fmla="*/ 2726 w 3574"/>
                <a:gd name="T31" fmla="*/ 766 h 4100"/>
                <a:gd name="T32" fmla="*/ 2913 w 3574"/>
                <a:gd name="T33" fmla="*/ 725 h 4100"/>
                <a:gd name="T34" fmla="*/ 3093 w 3574"/>
                <a:gd name="T35" fmla="*/ 653 h 4100"/>
                <a:gd name="T36" fmla="*/ 3268 w 3574"/>
                <a:gd name="T37" fmla="*/ 559 h 4100"/>
                <a:gd name="T38" fmla="*/ 3387 w 3574"/>
                <a:gd name="T39" fmla="*/ 500 h 4100"/>
                <a:gd name="T40" fmla="*/ 3441 w 3574"/>
                <a:gd name="T41" fmla="*/ 484 h 4100"/>
                <a:gd name="T42" fmla="*/ 3514 w 3574"/>
                <a:gd name="T43" fmla="*/ 507 h 4100"/>
                <a:gd name="T44" fmla="*/ 3565 w 3574"/>
                <a:gd name="T45" fmla="*/ 568 h 4100"/>
                <a:gd name="T46" fmla="*/ 3574 w 3574"/>
                <a:gd name="T47" fmla="*/ 2212 h 4100"/>
                <a:gd name="T48" fmla="*/ 3560 w 3574"/>
                <a:gd name="T49" fmla="*/ 2278 h 4100"/>
                <a:gd name="T50" fmla="*/ 3500 w 3574"/>
                <a:gd name="T51" fmla="*/ 2330 h 4100"/>
                <a:gd name="T52" fmla="*/ 3273 w 3574"/>
                <a:gd name="T53" fmla="*/ 2445 h 4100"/>
                <a:gd name="T54" fmla="*/ 3007 w 3574"/>
                <a:gd name="T55" fmla="*/ 2544 h 4100"/>
                <a:gd name="T56" fmla="*/ 2769 w 3574"/>
                <a:gd name="T57" fmla="*/ 2590 h 4100"/>
                <a:gd name="T58" fmla="*/ 2568 w 3574"/>
                <a:gd name="T59" fmla="*/ 2581 h 4100"/>
                <a:gd name="T60" fmla="*/ 2355 w 3574"/>
                <a:gd name="T61" fmla="*/ 2515 h 4100"/>
                <a:gd name="T62" fmla="*/ 2160 w 3574"/>
                <a:gd name="T63" fmla="*/ 2420 h 4100"/>
                <a:gd name="T64" fmla="*/ 1969 w 3574"/>
                <a:gd name="T65" fmla="*/ 2345 h 4100"/>
                <a:gd name="T66" fmla="*/ 1748 w 3574"/>
                <a:gd name="T67" fmla="*/ 2303 h 4100"/>
                <a:gd name="T68" fmla="*/ 1506 w 3574"/>
                <a:gd name="T69" fmla="*/ 2312 h 4100"/>
                <a:gd name="T70" fmla="*/ 1232 w 3574"/>
                <a:gd name="T71" fmla="*/ 2376 h 4100"/>
                <a:gd name="T72" fmla="*/ 927 w 3574"/>
                <a:gd name="T73" fmla="*/ 2494 h 4100"/>
                <a:gd name="T74" fmla="*/ 1003 w 3574"/>
                <a:gd name="T75" fmla="*/ 3913 h 4100"/>
                <a:gd name="T76" fmla="*/ 972 w 3574"/>
                <a:gd name="T77" fmla="*/ 4009 h 4100"/>
                <a:gd name="T78" fmla="*/ 899 w 3574"/>
                <a:gd name="T79" fmla="*/ 4077 h 4100"/>
                <a:gd name="T80" fmla="*/ 805 w 3574"/>
                <a:gd name="T81" fmla="*/ 4100 h 4100"/>
                <a:gd name="T82" fmla="*/ 705 w 3574"/>
                <a:gd name="T83" fmla="*/ 4072 h 4100"/>
                <a:gd name="T84" fmla="*/ 634 w 3574"/>
                <a:gd name="T85" fmla="*/ 3999 h 4100"/>
                <a:gd name="T86" fmla="*/ 160 w 3574"/>
                <a:gd name="T87" fmla="*/ 619 h 4100"/>
                <a:gd name="T88" fmla="*/ 57 w 3574"/>
                <a:gd name="T89" fmla="*/ 519 h 4100"/>
                <a:gd name="T90" fmla="*/ 4 w 3574"/>
                <a:gd name="T91" fmla="*/ 384 h 4100"/>
                <a:gd name="T92" fmla="*/ 14 w 3574"/>
                <a:gd name="T93" fmla="*/ 237 h 4100"/>
                <a:gd name="T94" fmla="*/ 82 w 3574"/>
                <a:gd name="T95" fmla="*/ 115 h 4100"/>
                <a:gd name="T96" fmla="*/ 193 w 3574"/>
                <a:gd name="T97" fmla="*/ 31 h 4100"/>
                <a:gd name="T98" fmla="*/ 334 w 3574"/>
                <a:gd name="T99" fmla="*/ 0 h 4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74" h="4100">
                  <a:moveTo>
                    <a:pt x="334" y="0"/>
                  </a:moveTo>
                  <a:lnTo>
                    <a:pt x="384" y="4"/>
                  </a:lnTo>
                  <a:lnTo>
                    <a:pt x="430" y="14"/>
                  </a:lnTo>
                  <a:lnTo>
                    <a:pt x="475" y="31"/>
                  </a:lnTo>
                  <a:lnTo>
                    <a:pt x="516" y="54"/>
                  </a:lnTo>
                  <a:lnTo>
                    <a:pt x="553" y="82"/>
                  </a:lnTo>
                  <a:lnTo>
                    <a:pt x="586" y="115"/>
                  </a:lnTo>
                  <a:lnTo>
                    <a:pt x="614" y="152"/>
                  </a:lnTo>
                  <a:lnTo>
                    <a:pt x="638" y="193"/>
                  </a:lnTo>
                  <a:lnTo>
                    <a:pt x="654" y="237"/>
                  </a:lnTo>
                  <a:lnTo>
                    <a:pt x="664" y="284"/>
                  </a:lnTo>
                  <a:lnTo>
                    <a:pt x="668" y="334"/>
                  </a:lnTo>
                  <a:lnTo>
                    <a:pt x="664" y="383"/>
                  </a:lnTo>
                  <a:lnTo>
                    <a:pt x="654" y="430"/>
                  </a:lnTo>
                  <a:lnTo>
                    <a:pt x="636" y="474"/>
                  </a:lnTo>
                  <a:lnTo>
                    <a:pt x="613" y="515"/>
                  </a:lnTo>
                  <a:lnTo>
                    <a:pt x="585" y="552"/>
                  </a:lnTo>
                  <a:lnTo>
                    <a:pt x="552" y="586"/>
                  </a:lnTo>
                  <a:lnTo>
                    <a:pt x="584" y="815"/>
                  </a:lnTo>
                  <a:lnTo>
                    <a:pt x="611" y="798"/>
                  </a:lnTo>
                  <a:lnTo>
                    <a:pt x="644" y="780"/>
                  </a:lnTo>
                  <a:lnTo>
                    <a:pt x="684" y="760"/>
                  </a:lnTo>
                  <a:lnTo>
                    <a:pt x="731" y="736"/>
                  </a:lnTo>
                  <a:lnTo>
                    <a:pt x="840" y="683"/>
                  </a:lnTo>
                  <a:lnTo>
                    <a:pt x="945" y="636"/>
                  </a:lnTo>
                  <a:lnTo>
                    <a:pt x="1047" y="596"/>
                  </a:lnTo>
                  <a:lnTo>
                    <a:pt x="1149" y="562"/>
                  </a:lnTo>
                  <a:lnTo>
                    <a:pt x="1246" y="534"/>
                  </a:lnTo>
                  <a:lnTo>
                    <a:pt x="1341" y="512"/>
                  </a:lnTo>
                  <a:lnTo>
                    <a:pt x="1433" y="497"/>
                  </a:lnTo>
                  <a:lnTo>
                    <a:pt x="1523" y="488"/>
                  </a:lnTo>
                  <a:lnTo>
                    <a:pt x="1610" y="484"/>
                  </a:lnTo>
                  <a:lnTo>
                    <a:pt x="1698" y="487"/>
                  </a:lnTo>
                  <a:lnTo>
                    <a:pt x="1784" y="495"/>
                  </a:lnTo>
                  <a:lnTo>
                    <a:pt x="1867" y="506"/>
                  </a:lnTo>
                  <a:lnTo>
                    <a:pt x="1949" y="523"/>
                  </a:lnTo>
                  <a:lnTo>
                    <a:pt x="2027" y="545"/>
                  </a:lnTo>
                  <a:lnTo>
                    <a:pt x="2094" y="566"/>
                  </a:lnTo>
                  <a:lnTo>
                    <a:pt x="2164" y="592"/>
                  </a:lnTo>
                  <a:lnTo>
                    <a:pt x="2238" y="621"/>
                  </a:lnTo>
                  <a:lnTo>
                    <a:pt x="2317" y="653"/>
                  </a:lnTo>
                  <a:lnTo>
                    <a:pt x="2399" y="689"/>
                  </a:lnTo>
                  <a:lnTo>
                    <a:pt x="2484" y="729"/>
                  </a:lnTo>
                  <a:lnTo>
                    <a:pt x="2527" y="746"/>
                  </a:lnTo>
                  <a:lnTo>
                    <a:pt x="2570" y="759"/>
                  </a:lnTo>
                  <a:lnTo>
                    <a:pt x="2618" y="766"/>
                  </a:lnTo>
                  <a:lnTo>
                    <a:pt x="2669" y="769"/>
                  </a:lnTo>
                  <a:lnTo>
                    <a:pt x="2726" y="766"/>
                  </a:lnTo>
                  <a:lnTo>
                    <a:pt x="2787" y="757"/>
                  </a:lnTo>
                  <a:lnTo>
                    <a:pt x="2849" y="745"/>
                  </a:lnTo>
                  <a:lnTo>
                    <a:pt x="2913" y="725"/>
                  </a:lnTo>
                  <a:lnTo>
                    <a:pt x="2977" y="702"/>
                  </a:lnTo>
                  <a:lnTo>
                    <a:pt x="3038" y="678"/>
                  </a:lnTo>
                  <a:lnTo>
                    <a:pt x="3093" y="653"/>
                  </a:lnTo>
                  <a:lnTo>
                    <a:pt x="3144" y="627"/>
                  </a:lnTo>
                  <a:lnTo>
                    <a:pt x="3207" y="592"/>
                  </a:lnTo>
                  <a:lnTo>
                    <a:pt x="3268" y="559"/>
                  </a:lnTo>
                  <a:lnTo>
                    <a:pt x="3327" y="528"/>
                  </a:lnTo>
                  <a:lnTo>
                    <a:pt x="3359" y="512"/>
                  </a:lnTo>
                  <a:lnTo>
                    <a:pt x="3387" y="500"/>
                  </a:lnTo>
                  <a:lnTo>
                    <a:pt x="3410" y="492"/>
                  </a:lnTo>
                  <a:lnTo>
                    <a:pt x="3428" y="487"/>
                  </a:lnTo>
                  <a:lnTo>
                    <a:pt x="3441" y="484"/>
                  </a:lnTo>
                  <a:lnTo>
                    <a:pt x="3467" y="487"/>
                  </a:lnTo>
                  <a:lnTo>
                    <a:pt x="3491" y="495"/>
                  </a:lnTo>
                  <a:lnTo>
                    <a:pt x="3514" y="507"/>
                  </a:lnTo>
                  <a:lnTo>
                    <a:pt x="3535" y="524"/>
                  </a:lnTo>
                  <a:lnTo>
                    <a:pt x="3552" y="545"/>
                  </a:lnTo>
                  <a:lnTo>
                    <a:pt x="3565" y="568"/>
                  </a:lnTo>
                  <a:lnTo>
                    <a:pt x="3572" y="592"/>
                  </a:lnTo>
                  <a:lnTo>
                    <a:pt x="3574" y="619"/>
                  </a:lnTo>
                  <a:lnTo>
                    <a:pt x="3574" y="2212"/>
                  </a:lnTo>
                  <a:lnTo>
                    <a:pt x="3573" y="2237"/>
                  </a:lnTo>
                  <a:lnTo>
                    <a:pt x="3568" y="2258"/>
                  </a:lnTo>
                  <a:lnTo>
                    <a:pt x="3560" y="2278"/>
                  </a:lnTo>
                  <a:lnTo>
                    <a:pt x="3549" y="2293"/>
                  </a:lnTo>
                  <a:lnTo>
                    <a:pt x="3528" y="2311"/>
                  </a:lnTo>
                  <a:lnTo>
                    <a:pt x="3500" y="2330"/>
                  </a:lnTo>
                  <a:lnTo>
                    <a:pt x="3465" y="2351"/>
                  </a:lnTo>
                  <a:lnTo>
                    <a:pt x="3368" y="2401"/>
                  </a:lnTo>
                  <a:lnTo>
                    <a:pt x="3273" y="2445"/>
                  </a:lnTo>
                  <a:lnTo>
                    <a:pt x="3181" y="2485"/>
                  </a:lnTo>
                  <a:lnTo>
                    <a:pt x="3093" y="2517"/>
                  </a:lnTo>
                  <a:lnTo>
                    <a:pt x="3007" y="2544"/>
                  </a:lnTo>
                  <a:lnTo>
                    <a:pt x="2924" y="2566"/>
                  </a:lnTo>
                  <a:lnTo>
                    <a:pt x="2844" y="2581"/>
                  </a:lnTo>
                  <a:lnTo>
                    <a:pt x="2769" y="2590"/>
                  </a:lnTo>
                  <a:lnTo>
                    <a:pt x="2696" y="2593"/>
                  </a:lnTo>
                  <a:lnTo>
                    <a:pt x="2632" y="2590"/>
                  </a:lnTo>
                  <a:lnTo>
                    <a:pt x="2568" y="2581"/>
                  </a:lnTo>
                  <a:lnTo>
                    <a:pt x="2502" y="2567"/>
                  </a:lnTo>
                  <a:lnTo>
                    <a:pt x="2438" y="2547"/>
                  </a:lnTo>
                  <a:lnTo>
                    <a:pt x="2355" y="2515"/>
                  </a:lnTo>
                  <a:lnTo>
                    <a:pt x="2279" y="2481"/>
                  </a:lnTo>
                  <a:lnTo>
                    <a:pt x="2212" y="2447"/>
                  </a:lnTo>
                  <a:lnTo>
                    <a:pt x="2160" y="2420"/>
                  </a:lnTo>
                  <a:lnTo>
                    <a:pt x="2103" y="2394"/>
                  </a:lnTo>
                  <a:lnTo>
                    <a:pt x="2040" y="2370"/>
                  </a:lnTo>
                  <a:lnTo>
                    <a:pt x="1969" y="2345"/>
                  </a:lnTo>
                  <a:lnTo>
                    <a:pt x="1898" y="2326"/>
                  </a:lnTo>
                  <a:lnTo>
                    <a:pt x="1823" y="2312"/>
                  </a:lnTo>
                  <a:lnTo>
                    <a:pt x="1748" y="2303"/>
                  </a:lnTo>
                  <a:lnTo>
                    <a:pt x="1672" y="2301"/>
                  </a:lnTo>
                  <a:lnTo>
                    <a:pt x="1592" y="2303"/>
                  </a:lnTo>
                  <a:lnTo>
                    <a:pt x="1506" y="2312"/>
                  </a:lnTo>
                  <a:lnTo>
                    <a:pt x="1419" y="2328"/>
                  </a:lnTo>
                  <a:lnTo>
                    <a:pt x="1327" y="2349"/>
                  </a:lnTo>
                  <a:lnTo>
                    <a:pt x="1232" y="2376"/>
                  </a:lnTo>
                  <a:lnTo>
                    <a:pt x="1133" y="2410"/>
                  </a:lnTo>
                  <a:lnTo>
                    <a:pt x="1032" y="2449"/>
                  </a:lnTo>
                  <a:lnTo>
                    <a:pt x="927" y="2494"/>
                  </a:lnTo>
                  <a:lnTo>
                    <a:pt x="819" y="2547"/>
                  </a:lnTo>
                  <a:lnTo>
                    <a:pt x="1000" y="3877"/>
                  </a:lnTo>
                  <a:lnTo>
                    <a:pt x="1003" y="3913"/>
                  </a:lnTo>
                  <a:lnTo>
                    <a:pt x="997" y="3946"/>
                  </a:lnTo>
                  <a:lnTo>
                    <a:pt x="987" y="3980"/>
                  </a:lnTo>
                  <a:lnTo>
                    <a:pt x="972" y="4009"/>
                  </a:lnTo>
                  <a:lnTo>
                    <a:pt x="951" y="4036"/>
                  </a:lnTo>
                  <a:lnTo>
                    <a:pt x="927" y="4059"/>
                  </a:lnTo>
                  <a:lnTo>
                    <a:pt x="899" y="4077"/>
                  </a:lnTo>
                  <a:lnTo>
                    <a:pt x="867" y="4091"/>
                  </a:lnTo>
                  <a:lnTo>
                    <a:pt x="832" y="4099"/>
                  </a:lnTo>
                  <a:lnTo>
                    <a:pt x="805" y="4100"/>
                  </a:lnTo>
                  <a:lnTo>
                    <a:pt x="769" y="4098"/>
                  </a:lnTo>
                  <a:lnTo>
                    <a:pt x="736" y="4087"/>
                  </a:lnTo>
                  <a:lnTo>
                    <a:pt x="705" y="4072"/>
                  </a:lnTo>
                  <a:lnTo>
                    <a:pt x="677" y="4053"/>
                  </a:lnTo>
                  <a:lnTo>
                    <a:pt x="653" y="4027"/>
                  </a:lnTo>
                  <a:lnTo>
                    <a:pt x="634" y="3999"/>
                  </a:lnTo>
                  <a:lnTo>
                    <a:pt x="620" y="3966"/>
                  </a:lnTo>
                  <a:lnTo>
                    <a:pt x="612" y="3931"/>
                  </a:lnTo>
                  <a:lnTo>
                    <a:pt x="160" y="619"/>
                  </a:lnTo>
                  <a:lnTo>
                    <a:pt x="121" y="591"/>
                  </a:lnTo>
                  <a:lnTo>
                    <a:pt x="87" y="557"/>
                  </a:lnTo>
                  <a:lnTo>
                    <a:pt x="57" y="519"/>
                  </a:lnTo>
                  <a:lnTo>
                    <a:pt x="33" y="478"/>
                  </a:lnTo>
                  <a:lnTo>
                    <a:pt x="15" y="433"/>
                  </a:lnTo>
                  <a:lnTo>
                    <a:pt x="4" y="384"/>
                  </a:lnTo>
                  <a:lnTo>
                    <a:pt x="0" y="334"/>
                  </a:lnTo>
                  <a:lnTo>
                    <a:pt x="4" y="284"/>
                  </a:lnTo>
                  <a:lnTo>
                    <a:pt x="14" y="237"/>
                  </a:lnTo>
                  <a:lnTo>
                    <a:pt x="30" y="193"/>
                  </a:lnTo>
                  <a:lnTo>
                    <a:pt x="54" y="152"/>
                  </a:lnTo>
                  <a:lnTo>
                    <a:pt x="82" y="115"/>
                  </a:lnTo>
                  <a:lnTo>
                    <a:pt x="115" y="82"/>
                  </a:lnTo>
                  <a:lnTo>
                    <a:pt x="152" y="54"/>
                  </a:lnTo>
                  <a:lnTo>
                    <a:pt x="193" y="31"/>
                  </a:lnTo>
                  <a:lnTo>
                    <a:pt x="238" y="14"/>
                  </a:lnTo>
                  <a:lnTo>
                    <a:pt x="285" y="4"/>
                  </a:lnTo>
                  <a:lnTo>
                    <a:pt x="334" y="0"/>
                  </a:lnTo>
                  <a:close/>
                </a:path>
              </a:pathLst>
            </a:custGeom>
            <a:noFill/>
            <a:ln w="57150">
              <a:solidFill>
                <a:srgbClr val="AEE11F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2760239" y="7581165"/>
              <a:ext cx="1260719" cy="1247695"/>
              <a:chOff x="5848350" y="3232150"/>
              <a:chExt cx="2305050" cy="2281237"/>
            </a:xfrm>
            <a:noFill/>
          </p:grpSpPr>
          <p:sp>
            <p:nvSpPr>
              <p:cNvPr id="30" name="Freeform 272"/>
              <p:cNvSpPr>
                <a:spLocks noEditPoints="1"/>
              </p:cNvSpPr>
              <p:nvPr/>
            </p:nvSpPr>
            <p:spPr bwMode="auto">
              <a:xfrm>
                <a:off x="6396038" y="3232150"/>
                <a:ext cx="1208088" cy="1778000"/>
              </a:xfrm>
              <a:custGeom>
                <a:avLst/>
                <a:gdLst>
                  <a:gd name="T0" fmla="*/ 1013 w 2283"/>
                  <a:gd name="T1" fmla="*/ 521 h 3359"/>
                  <a:gd name="T2" fmla="*/ 841 w 2283"/>
                  <a:gd name="T3" fmla="*/ 594 h 3359"/>
                  <a:gd name="T4" fmla="*/ 703 w 2283"/>
                  <a:gd name="T5" fmla="*/ 716 h 3359"/>
                  <a:gd name="T6" fmla="*/ 613 w 2283"/>
                  <a:gd name="T7" fmla="*/ 878 h 3359"/>
                  <a:gd name="T8" fmla="*/ 580 w 2283"/>
                  <a:gd name="T9" fmla="*/ 1066 h 3359"/>
                  <a:gd name="T10" fmla="*/ 613 w 2283"/>
                  <a:gd name="T11" fmla="*/ 1255 h 3359"/>
                  <a:gd name="T12" fmla="*/ 703 w 2283"/>
                  <a:gd name="T13" fmla="*/ 1415 h 3359"/>
                  <a:gd name="T14" fmla="*/ 841 w 2283"/>
                  <a:gd name="T15" fmla="*/ 1539 h 3359"/>
                  <a:gd name="T16" fmla="*/ 1013 w 2283"/>
                  <a:gd name="T17" fmla="*/ 1610 h 3359"/>
                  <a:gd name="T18" fmla="*/ 1213 w 2283"/>
                  <a:gd name="T19" fmla="*/ 1621 h 3359"/>
                  <a:gd name="T20" fmla="*/ 1407 w 2283"/>
                  <a:gd name="T21" fmla="*/ 1559 h 3359"/>
                  <a:gd name="T22" fmla="*/ 1562 w 2283"/>
                  <a:gd name="T23" fmla="*/ 1437 h 3359"/>
                  <a:gd name="T24" fmla="*/ 1667 w 2283"/>
                  <a:gd name="T25" fmla="*/ 1267 h 3359"/>
                  <a:gd name="T26" fmla="*/ 1705 w 2283"/>
                  <a:gd name="T27" fmla="*/ 1066 h 3359"/>
                  <a:gd name="T28" fmla="*/ 1673 w 2283"/>
                  <a:gd name="T29" fmla="*/ 878 h 3359"/>
                  <a:gd name="T30" fmla="*/ 1582 w 2283"/>
                  <a:gd name="T31" fmla="*/ 716 h 3359"/>
                  <a:gd name="T32" fmla="*/ 1444 w 2283"/>
                  <a:gd name="T33" fmla="*/ 594 h 3359"/>
                  <a:gd name="T34" fmla="*/ 1271 w 2283"/>
                  <a:gd name="T35" fmla="*/ 521 h 3359"/>
                  <a:gd name="T36" fmla="*/ 1142 w 2283"/>
                  <a:gd name="T37" fmla="*/ 0 h 3359"/>
                  <a:gd name="T38" fmla="*/ 1430 w 2283"/>
                  <a:gd name="T39" fmla="*/ 35 h 3359"/>
                  <a:gd name="T40" fmla="*/ 1691 w 2283"/>
                  <a:gd name="T41" fmla="*/ 140 h 3359"/>
                  <a:gd name="T42" fmla="*/ 1916 w 2283"/>
                  <a:gd name="T43" fmla="*/ 300 h 3359"/>
                  <a:gd name="T44" fmla="*/ 2095 w 2283"/>
                  <a:gd name="T45" fmla="*/ 509 h 3359"/>
                  <a:gd name="T46" fmla="*/ 2219 w 2283"/>
                  <a:gd name="T47" fmla="*/ 757 h 3359"/>
                  <a:gd name="T48" fmla="*/ 2279 w 2283"/>
                  <a:gd name="T49" fmla="*/ 1035 h 3359"/>
                  <a:gd name="T50" fmla="*/ 2273 w 2283"/>
                  <a:gd name="T51" fmla="*/ 1282 h 3359"/>
                  <a:gd name="T52" fmla="*/ 2226 w 2283"/>
                  <a:gd name="T53" fmla="*/ 1515 h 3359"/>
                  <a:gd name="T54" fmla="*/ 2146 w 2283"/>
                  <a:gd name="T55" fmla="*/ 1757 h 3359"/>
                  <a:gd name="T56" fmla="*/ 2040 w 2283"/>
                  <a:gd name="T57" fmla="*/ 2000 h 3359"/>
                  <a:gd name="T58" fmla="*/ 1917 w 2283"/>
                  <a:gd name="T59" fmla="*/ 2240 h 3359"/>
                  <a:gd name="T60" fmla="*/ 1782 w 2283"/>
                  <a:gd name="T61" fmla="*/ 2470 h 3359"/>
                  <a:gd name="T62" fmla="*/ 1644 w 2283"/>
                  <a:gd name="T63" fmla="*/ 2687 h 3359"/>
                  <a:gd name="T64" fmla="*/ 1509 w 2283"/>
                  <a:gd name="T65" fmla="*/ 2883 h 3359"/>
                  <a:gd name="T66" fmla="*/ 1384 w 2283"/>
                  <a:gd name="T67" fmla="*/ 3052 h 3359"/>
                  <a:gd name="T68" fmla="*/ 1280 w 2283"/>
                  <a:gd name="T69" fmla="*/ 3190 h 3359"/>
                  <a:gd name="T70" fmla="*/ 1199 w 2283"/>
                  <a:gd name="T71" fmla="*/ 3291 h 3359"/>
                  <a:gd name="T72" fmla="*/ 1151 w 2283"/>
                  <a:gd name="T73" fmla="*/ 3348 h 3359"/>
                  <a:gd name="T74" fmla="*/ 1140 w 2283"/>
                  <a:gd name="T75" fmla="*/ 3356 h 3359"/>
                  <a:gd name="T76" fmla="*/ 1104 w 2283"/>
                  <a:gd name="T77" fmla="*/ 3315 h 3359"/>
                  <a:gd name="T78" fmla="*/ 1035 w 2283"/>
                  <a:gd name="T79" fmla="*/ 3229 h 3359"/>
                  <a:gd name="T80" fmla="*/ 937 w 2283"/>
                  <a:gd name="T81" fmla="*/ 3103 h 3359"/>
                  <a:gd name="T82" fmla="*/ 819 w 2283"/>
                  <a:gd name="T83" fmla="*/ 2944 h 3359"/>
                  <a:gd name="T84" fmla="*/ 686 w 2283"/>
                  <a:gd name="T85" fmla="*/ 2757 h 3359"/>
                  <a:gd name="T86" fmla="*/ 548 w 2283"/>
                  <a:gd name="T87" fmla="*/ 2547 h 3359"/>
                  <a:gd name="T88" fmla="*/ 411 w 2283"/>
                  <a:gd name="T89" fmla="*/ 2321 h 3359"/>
                  <a:gd name="T90" fmla="*/ 283 w 2283"/>
                  <a:gd name="T91" fmla="*/ 2083 h 3359"/>
                  <a:gd name="T92" fmla="*/ 170 w 2283"/>
                  <a:gd name="T93" fmla="*/ 1839 h 3359"/>
                  <a:gd name="T94" fmla="*/ 82 w 2283"/>
                  <a:gd name="T95" fmla="*/ 1596 h 3359"/>
                  <a:gd name="T96" fmla="*/ 22 w 2283"/>
                  <a:gd name="T97" fmla="*/ 1359 h 3359"/>
                  <a:gd name="T98" fmla="*/ 0 w 2283"/>
                  <a:gd name="T99" fmla="*/ 1134 h 3359"/>
                  <a:gd name="T100" fmla="*/ 37 w 2283"/>
                  <a:gd name="T101" fmla="*/ 847 h 3359"/>
                  <a:gd name="T102" fmla="*/ 141 w 2283"/>
                  <a:gd name="T103" fmla="*/ 588 h 3359"/>
                  <a:gd name="T104" fmla="*/ 304 w 2283"/>
                  <a:gd name="T105" fmla="*/ 365 h 3359"/>
                  <a:gd name="T106" fmla="*/ 514 w 2283"/>
                  <a:gd name="T107" fmla="*/ 186 h 3359"/>
                  <a:gd name="T108" fmla="*/ 763 w 2283"/>
                  <a:gd name="T109" fmla="*/ 63 h 3359"/>
                  <a:gd name="T110" fmla="*/ 1044 w 2283"/>
                  <a:gd name="T111" fmla="*/ 4 h 3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283" h="3359">
                    <a:moveTo>
                      <a:pt x="1142" y="506"/>
                    </a:moveTo>
                    <a:lnTo>
                      <a:pt x="1077" y="510"/>
                    </a:lnTo>
                    <a:lnTo>
                      <a:pt x="1013" y="521"/>
                    </a:lnTo>
                    <a:lnTo>
                      <a:pt x="952" y="539"/>
                    </a:lnTo>
                    <a:lnTo>
                      <a:pt x="894" y="563"/>
                    </a:lnTo>
                    <a:lnTo>
                      <a:pt x="841" y="594"/>
                    </a:lnTo>
                    <a:lnTo>
                      <a:pt x="790" y="629"/>
                    </a:lnTo>
                    <a:lnTo>
                      <a:pt x="744" y="670"/>
                    </a:lnTo>
                    <a:lnTo>
                      <a:pt x="703" y="716"/>
                    </a:lnTo>
                    <a:lnTo>
                      <a:pt x="667" y="765"/>
                    </a:lnTo>
                    <a:lnTo>
                      <a:pt x="636" y="820"/>
                    </a:lnTo>
                    <a:lnTo>
                      <a:pt x="613" y="878"/>
                    </a:lnTo>
                    <a:lnTo>
                      <a:pt x="595" y="938"/>
                    </a:lnTo>
                    <a:lnTo>
                      <a:pt x="583" y="1000"/>
                    </a:lnTo>
                    <a:lnTo>
                      <a:pt x="580" y="1066"/>
                    </a:lnTo>
                    <a:lnTo>
                      <a:pt x="583" y="1131"/>
                    </a:lnTo>
                    <a:lnTo>
                      <a:pt x="595" y="1194"/>
                    </a:lnTo>
                    <a:lnTo>
                      <a:pt x="613" y="1255"/>
                    </a:lnTo>
                    <a:lnTo>
                      <a:pt x="636" y="1311"/>
                    </a:lnTo>
                    <a:lnTo>
                      <a:pt x="667" y="1366"/>
                    </a:lnTo>
                    <a:lnTo>
                      <a:pt x="703" y="1415"/>
                    </a:lnTo>
                    <a:lnTo>
                      <a:pt x="744" y="1462"/>
                    </a:lnTo>
                    <a:lnTo>
                      <a:pt x="790" y="1502"/>
                    </a:lnTo>
                    <a:lnTo>
                      <a:pt x="841" y="1539"/>
                    </a:lnTo>
                    <a:lnTo>
                      <a:pt x="894" y="1569"/>
                    </a:lnTo>
                    <a:lnTo>
                      <a:pt x="952" y="1592"/>
                    </a:lnTo>
                    <a:lnTo>
                      <a:pt x="1013" y="1610"/>
                    </a:lnTo>
                    <a:lnTo>
                      <a:pt x="1077" y="1621"/>
                    </a:lnTo>
                    <a:lnTo>
                      <a:pt x="1142" y="1625"/>
                    </a:lnTo>
                    <a:lnTo>
                      <a:pt x="1213" y="1621"/>
                    </a:lnTo>
                    <a:lnTo>
                      <a:pt x="1281" y="1609"/>
                    </a:lnTo>
                    <a:lnTo>
                      <a:pt x="1346" y="1588"/>
                    </a:lnTo>
                    <a:lnTo>
                      <a:pt x="1407" y="1559"/>
                    </a:lnTo>
                    <a:lnTo>
                      <a:pt x="1463" y="1525"/>
                    </a:lnTo>
                    <a:lnTo>
                      <a:pt x="1516" y="1484"/>
                    </a:lnTo>
                    <a:lnTo>
                      <a:pt x="1562" y="1437"/>
                    </a:lnTo>
                    <a:lnTo>
                      <a:pt x="1604" y="1385"/>
                    </a:lnTo>
                    <a:lnTo>
                      <a:pt x="1640" y="1329"/>
                    </a:lnTo>
                    <a:lnTo>
                      <a:pt x="1667" y="1267"/>
                    </a:lnTo>
                    <a:lnTo>
                      <a:pt x="1688" y="1203"/>
                    </a:lnTo>
                    <a:lnTo>
                      <a:pt x="1700" y="1135"/>
                    </a:lnTo>
                    <a:lnTo>
                      <a:pt x="1705" y="1066"/>
                    </a:lnTo>
                    <a:lnTo>
                      <a:pt x="1702" y="1000"/>
                    </a:lnTo>
                    <a:lnTo>
                      <a:pt x="1691" y="938"/>
                    </a:lnTo>
                    <a:lnTo>
                      <a:pt x="1673" y="878"/>
                    </a:lnTo>
                    <a:lnTo>
                      <a:pt x="1648" y="820"/>
                    </a:lnTo>
                    <a:lnTo>
                      <a:pt x="1618" y="765"/>
                    </a:lnTo>
                    <a:lnTo>
                      <a:pt x="1582" y="716"/>
                    </a:lnTo>
                    <a:lnTo>
                      <a:pt x="1540" y="670"/>
                    </a:lnTo>
                    <a:lnTo>
                      <a:pt x="1495" y="629"/>
                    </a:lnTo>
                    <a:lnTo>
                      <a:pt x="1444" y="594"/>
                    </a:lnTo>
                    <a:lnTo>
                      <a:pt x="1390" y="563"/>
                    </a:lnTo>
                    <a:lnTo>
                      <a:pt x="1332" y="539"/>
                    </a:lnTo>
                    <a:lnTo>
                      <a:pt x="1271" y="521"/>
                    </a:lnTo>
                    <a:lnTo>
                      <a:pt x="1208" y="510"/>
                    </a:lnTo>
                    <a:lnTo>
                      <a:pt x="1142" y="506"/>
                    </a:lnTo>
                    <a:close/>
                    <a:moveTo>
                      <a:pt x="1142" y="0"/>
                    </a:moveTo>
                    <a:lnTo>
                      <a:pt x="1241" y="4"/>
                    </a:lnTo>
                    <a:lnTo>
                      <a:pt x="1336" y="16"/>
                    </a:lnTo>
                    <a:lnTo>
                      <a:pt x="1430" y="35"/>
                    </a:lnTo>
                    <a:lnTo>
                      <a:pt x="1521" y="63"/>
                    </a:lnTo>
                    <a:lnTo>
                      <a:pt x="1608" y="97"/>
                    </a:lnTo>
                    <a:lnTo>
                      <a:pt x="1691" y="140"/>
                    </a:lnTo>
                    <a:lnTo>
                      <a:pt x="1771" y="186"/>
                    </a:lnTo>
                    <a:lnTo>
                      <a:pt x="1845" y="240"/>
                    </a:lnTo>
                    <a:lnTo>
                      <a:pt x="1916" y="300"/>
                    </a:lnTo>
                    <a:lnTo>
                      <a:pt x="1981" y="365"/>
                    </a:lnTo>
                    <a:lnTo>
                      <a:pt x="2041" y="434"/>
                    </a:lnTo>
                    <a:lnTo>
                      <a:pt x="2095" y="509"/>
                    </a:lnTo>
                    <a:lnTo>
                      <a:pt x="2142" y="588"/>
                    </a:lnTo>
                    <a:lnTo>
                      <a:pt x="2185" y="670"/>
                    </a:lnTo>
                    <a:lnTo>
                      <a:pt x="2219" y="757"/>
                    </a:lnTo>
                    <a:lnTo>
                      <a:pt x="2247" y="847"/>
                    </a:lnTo>
                    <a:lnTo>
                      <a:pt x="2266" y="941"/>
                    </a:lnTo>
                    <a:lnTo>
                      <a:pt x="2279" y="1035"/>
                    </a:lnTo>
                    <a:lnTo>
                      <a:pt x="2283" y="1134"/>
                    </a:lnTo>
                    <a:lnTo>
                      <a:pt x="2282" y="1207"/>
                    </a:lnTo>
                    <a:lnTo>
                      <a:pt x="2273" y="1282"/>
                    </a:lnTo>
                    <a:lnTo>
                      <a:pt x="2262" y="1359"/>
                    </a:lnTo>
                    <a:lnTo>
                      <a:pt x="2246" y="1436"/>
                    </a:lnTo>
                    <a:lnTo>
                      <a:pt x="2226" y="1515"/>
                    </a:lnTo>
                    <a:lnTo>
                      <a:pt x="2203" y="1595"/>
                    </a:lnTo>
                    <a:lnTo>
                      <a:pt x="2177" y="1676"/>
                    </a:lnTo>
                    <a:lnTo>
                      <a:pt x="2146" y="1757"/>
                    </a:lnTo>
                    <a:lnTo>
                      <a:pt x="2113" y="1838"/>
                    </a:lnTo>
                    <a:lnTo>
                      <a:pt x="2079" y="1919"/>
                    </a:lnTo>
                    <a:lnTo>
                      <a:pt x="2040" y="2000"/>
                    </a:lnTo>
                    <a:lnTo>
                      <a:pt x="2001" y="2081"/>
                    </a:lnTo>
                    <a:lnTo>
                      <a:pt x="1960" y="2160"/>
                    </a:lnTo>
                    <a:lnTo>
                      <a:pt x="1917" y="2240"/>
                    </a:lnTo>
                    <a:lnTo>
                      <a:pt x="1873" y="2318"/>
                    </a:lnTo>
                    <a:lnTo>
                      <a:pt x="1827" y="2395"/>
                    </a:lnTo>
                    <a:lnTo>
                      <a:pt x="1782" y="2470"/>
                    </a:lnTo>
                    <a:lnTo>
                      <a:pt x="1736" y="2544"/>
                    </a:lnTo>
                    <a:lnTo>
                      <a:pt x="1689" y="2617"/>
                    </a:lnTo>
                    <a:lnTo>
                      <a:pt x="1644" y="2687"/>
                    </a:lnTo>
                    <a:lnTo>
                      <a:pt x="1598" y="2754"/>
                    </a:lnTo>
                    <a:lnTo>
                      <a:pt x="1553" y="2820"/>
                    </a:lnTo>
                    <a:lnTo>
                      <a:pt x="1509" y="2883"/>
                    </a:lnTo>
                    <a:lnTo>
                      <a:pt x="1466" y="2942"/>
                    </a:lnTo>
                    <a:lnTo>
                      <a:pt x="1424" y="2998"/>
                    </a:lnTo>
                    <a:lnTo>
                      <a:pt x="1384" y="3052"/>
                    </a:lnTo>
                    <a:lnTo>
                      <a:pt x="1347" y="3103"/>
                    </a:lnTo>
                    <a:lnTo>
                      <a:pt x="1311" y="3148"/>
                    </a:lnTo>
                    <a:lnTo>
                      <a:pt x="1280" y="3190"/>
                    </a:lnTo>
                    <a:lnTo>
                      <a:pt x="1249" y="3228"/>
                    </a:lnTo>
                    <a:lnTo>
                      <a:pt x="1223" y="3262"/>
                    </a:lnTo>
                    <a:lnTo>
                      <a:pt x="1199" y="3291"/>
                    </a:lnTo>
                    <a:lnTo>
                      <a:pt x="1179" y="3315"/>
                    </a:lnTo>
                    <a:lnTo>
                      <a:pt x="1164" y="3335"/>
                    </a:lnTo>
                    <a:lnTo>
                      <a:pt x="1151" y="3348"/>
                    </a:lnTo>
                    <a:lnTo>
                      <a:pt x="1144" y="3356"/>
                    </a:lnTo>
                    <a:lnTo>
                      <a:pt x="1142" y="3359"/>
                    </a:lnTo>
                    <a:lnTo>
                      <a:pt x="1140" y="3356"/>
                    </a:lnTo>
                    <a:lnTo>
                      <a:pt x="1132" y="3348"/>
                    </a:lnTo>
                    <a:lnTo>
                      <a:pt x="1121" y="3335"/>
                    </a:lnTo>
                    <a:lnTo>
                      <a:pt x="1104" y="3315"/>
                    </a:lnTo>
                    <a:lnTo>
                      <a:pt x="1085" y="3291"/>
                    </a:lnTo>
                    <a:lnTo>
                      <a:pt x="1061" y="3262"/>
                    </a:lnTo>
                    <a:lnTo>
                      <a:pt x="1035" y="3229"/>
                    </a:lnTo>
                    <a:lnTo>
                      <a:pt x="1005" y="3190"/>
                    </a:lnTo>
                    <a:lnTo>
                      <a:pt x="972" y="3149"/>
                    </a:lnTo>
                    <a:lnTo>
                      <a:pt x="937" y="3103"/>
                    </a:lnTo>
                    <a:lnTo>
                      <a:pt x="900" y="3053"/>
                    </a:lnTo>
                    <a:lnTo>
                      <a:pt x="860" y="3000"/>
                    </a:lnTo>
                    <a:lnTo>
                      <a:pt x="819" y="2944"/>
                    </a:lnTo>
                    <a:lnTo>
                      <a:pt x="776" y="2885"/>
                    </a:lnTo>
                    <a:lnTo>
                      <a:pt x="732" y="2821"/>
                    </a:lnTo>
                    <a:lnTo>
                      <a:pt x="686" y="2757"/>
                    </a:lnTo>
                    <a:lnTo>
                      <a:pt x="641" y="2688"/>
                    </a:lnTo>
                    <a:lnTo>
                      <a:pt x="595" y="2618"/>
                    </a:lnTo>
                    <a:lnTo>
                      <a:pt x="548" y="2547"/>
                    </a:lnTo>
                    <a:lnTo>
                      <a:pt x="503" y="2473"/>
                    </a:lnTo>
                    <a:lnTo>
                      <a:pt x="457" y="2398"/>
                    </a:lnTo>
                    <a:lnTo>
                      <a:pt x="411" y="2321"/>
                    </a:lnTo>
                    <a:lnTo>
                      <a:pt x="367" y="2243"/>
                    </a:lnTo>
                    <a:lnTo>
                      <a:pt x="324" y="2163"/>
                    </a:lnTo>
                    <a:lnTo>
                      <a:pt x="283" y="2083"/>
                    </a:lnTo>
                    <a:lnTo>
                      <a:pt x="243" y="2002"/>
                    </a:lnTo>
                    <a:lnTo>
                      <a:pt x="206" y="1922"/>
                    </a:lnTo>
                    <a:lnTo>
                      <a:pt x="170" y="1839"/>
                    </a:lnTo>
                    <a:lnTo>
                      <a:pt x="138" y="1758"/>
                    </a:lnTo>
                    <a:lnTo>
                      <a:pt x="108" y="1677"/>
                    </a:lnTo>
                    <a:lnTo>
                      <a:pt x="82" y="1596"/>
                    </a:lnTo>
                    <a:lnTo>
                      <a:pt x="58" y="1517"/>
                    </a:lnTo>
                    <a:lnTo>
                      <a:pt x="37" y="1437"/>
                    </a:lnTo>
                    <a:lnTo>
                      <a:pt x="22" y="1359"/>
                    </a:lnTo>
                    <a:lnTo>
                      <a:pt x="10" y="1282"/>
                    </a:lnTo>
                    <a:lnTo>
                      <a:pt x="3" y="1207"/>
                    </a:lnTo>
                    <a:lnTo>
                      <a:pt x="0" y="1134"/>
                    </a:lnTo>
                    <a:lnTo>
                      <a:pt x="4" y="1035"/>
                    </a:lnTo>
                    <a:lnTo>
                      <a:pt x="17" y="941"/>
                    </a:lnTo>
                    <a:lnTo>
                      <a:pt x="37" y="847"/>
                    </a:lnTo>
                    <a:lnTo>
                      <a:pt x="65" y="757"/>
                    </a:lnTo>
                    <a:lnTo>
                      <a:pt x="99" y="670"/>
                    </a:lnTo>
                    <a:lnTo>
                      <a:pt x="141" y="588"/>
                    </a:lnTo>
                    <a:lnTo>
                      <a:pt x="189" y="509"/>
                    </a:lnTo>
                    <a:lnTo>
                      <a:pt x="243" y="434"/>
                    </a:lnTo>
                    <a:lnTo>
                      <a:pt x="304" y="365"/>
                    </a:lnTo>
                    <a:lnTo>
                      <a:pt x="369" y="300"/>
                    </a:lnTo>
                    <a:lnTo>
                      <a:pt x="439" y="240"/>
                    </a:lnTo>
                    <a:lnTo>
                      <a:pt x="514" y="186"/>
                    </a:lnTo>
                    <a:lnTo>
                      <a:pt x="594" y="140"/>
                    </a:lnTo>
                    <a:lnTo>
                      <a:pt x="676" y="97"/>
                    </a:lnTo>
                    <a:lnTo>
                      <a:pt x="763" y="63"/>
                    </a:lnTo>
                    <a:lnTo>
                      <a:pt x="854" y="35"/>
                    </a:lnTo>
                    <a:lnTo>
                      <a:pt x="947" y="16"/>
                    </a:lnTo>
                    <a:lnTo>
                      <a:pt x="1044" y="4"/>
                    </a:lnTo>
                    <a:lnTo>
                      <a:pt x="1142" y="0"/>
                    </a:lnTo>
                    <a:close/>
                  </a:path>
                </a:pathLst>
              </a:custGeom>
              <a:grpFill/>
              <a:ln w="57150">
                <a:solidFill>
                  <a:srgbClr val="AEE11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Freeform 274"/>
              <p:cNvSpPr>
                <a:spLocks/>
              </p:cNvSpPr>
              <p:nvPr/>
            </p:nvSpPr>
            <p:spPr bwMode="auto">
              <a:xfrm>
                <a:off x="5848350" y="4800600"/>
                <a:ext cx="2305050" cy="712787"/>
              </a:xfrm>
              <a:custGeom>
                <a:avLst/>
                <a:gdLst>
                  <a:gd name="T0" fmla="*/ 3082 w 4357"/>
                  <a:gd name="T1" fmla="*/ 32 h 1345"/>
                  <a:gd name="T2" fmla="*/ 3438 w 4357"/>
                  <a:gd name="T3" fmla="*/ 96 h 1345"/>
                  <a:gd name="T4" fmla="*/ 3747 w 4357"/>
                  <a:gd name="T5" fmla="*/ 180 h 1345"/>
                  <a:gd name="T6" fmla="*/ 4001 w 4357"/>
                  <a:gd name="T7" fmla="*/ 281 h 1345"/>
                  <a:gd name="T8" fmla="*/ 4193 w 4357"/>
                  <a:gd name="T9" fmla="*/ 395 h 1345"/>
                  <a:gd name="T10" fmla="*/ 4314 w 4357"/>
                  <a:gd name="T11" fmla="*/ 521 h 1345"/>
                  <a:gd name="T12" fmla="*/ 4357 w 4357"/>
                  <a:gd name="T13" fmla="*/ 657 h 1345"/>
                  <a:gd name="T14" fmla="*/ 4313 w 4357"/>
                  <a:gd name="T15" fmla="*/ 796 h 1345"/>
                  <a:gd name="T16" fmla="*/ 4186 w 4357"/>
                  <a:gd name="T17" fmla="*/ 925 h 1345"/>
                  <a:gd name="T18" fmla="*/ 3984 w 4357"/>
                  <a:gd name="T19" fmla="*/ 1041 h 1345"/>
                  <a:gd name="T20" fmla="*/ 3719 w 4357"/>
                  <a:gd name="T21" fmla="*/ 1143 h 1345"/>
                  <a:gd name="T22" fmla="*/ 3396 w 4357"/>
                  <a:gd name="T23" fmla="*/ 1227 h 1345"/>
                  <a:gd name="T24" fmla="*/ 3026 w 4357"/>
                  <a:gd name="T25" fmla="*/ 1290 h 1345"/>
                  <a:gd name="T26" fmla="*/ 2616 w 4357"/>
                  <a:gd name="T27" fmla="*/ 1329 h 1345"/>
                  <a:gd name="T28" fmla="*/ 2178 w 4357"/>
                  <a:gd name="T29" fmla="*/ 1345 h 1345"/>
                  <a:gd name="T30" fmla="*/ 1739 w 4357"/>
                  <a:gd name="T31" fmla="*/ 1329 h 1345"/>
                  <a:gd name="T32" fmla="*/ 1330 w 4357"/>
                  <a:gd name="T33" fmla="*/ 1290 h 1345"/>
                  <a:gd name="T34" fmla="*/ 960 w 4357"/>
                  <a:gd name="T35" fmla="*/ 1227 h 1345"/>
                  <a:gd name="T36" fmla="*/ 639 w 4357"/>
                  <a:gd name="T37" fmla="*/ 1143 h 1345"/>
                  <a:gd name="T38" fmla="*/ 372 w 4357"/>
                  <a:gd name="T39" fmla="*/ 1041 h 1345"/>
                  <a:gd name="T40" fmla="*/ 171 w 4357"/>
                  <a:gd name="T41" fmla="*/ 925 h 1345"/>
                  <a:gd name="T42" fmla="*/ 44 w 4357"/>
                  <a:gd name="T43" fmla="*/ 796 h 1345"/>
                  <a:gd name="T44" fmla="*/ 0 w 4357"/>
                  <a:gd name="T45" fmla="*/ 657 h 1345"/>
                  <a:gd name="T46" fmla="*/ 42 w 4357"/>
                  <a:gd name="T47" fmla="*/ 521 h 1345"/>
                  <a:gd name="T48" fmla="*/ 162 w 4357"/>
                  <a:gd name="T49" fmla="*/ 395 h 1345"/>
                  <a:gd name="T50" fmla="*/ 354 w 4357"/>
                  <a:gd name="T51" fmla="*/ 281 h 1345"/>
                  <a:gd name="T52" fmla="*/ 610 w 4357"/>
                  <a:gd name="T53" fmla="*/ 180 h 1345"/>
                  <a:gd name="T54" fmla="*/ 917 w 4357"/>
                  <a:gd name="T55" fmla="*/ 96 h 1345"/>
                  <a:gd name="T56" fmla="*/ 1274 w 4357"/>
                  <a:gd name="T57" fmla="*/ 32 h 1345"/>
                  <a:gd name="T58" fmla="*/ 1587 w 4357"/>
                  <a:gd name="T59" fmla="*/ 78 h 1345"/>
                  <a:gd name="T60" fmla="*/ 1740 w 4357"/>
                  <a:gd name="T61" fmla="*/ 285 h 1345"/>
                  <a:gd name="T62" fmla="*/ 1492 w 4357"/>
                  <a:gd name="T63" fmla="*/ 369 h 1345"/>
                  <a:gd name="T64" fmla="*/ 1111 w 4357"/>
                  <a:gd name="T65" fmla="*/ 427 h 1345"/>
                  <a:gd name="T66" fmla="*/ 803 w 4357"/>
                  <a:gd name="T67" fmla="*/ 499 h 1345"/>
                  <a:gd name="T68" fmla="*/ 570 w 4357"/>
                  <a:gd name="T69" fmla="*/ 579 h 1345"/>
                  <a:gd name="T70" fmla="*/ 416 w 4357"/>
                  <a:gd name="T71" fmla="*/ 657 h 1345"/>
                  <a:gd name="T72" fmla="*/ 563 w 4357"/>
                  <a:gd name="T73" fmla="*/ 733 h 1345"/>
                  <a:gd name="T74" fmla="*/ 784 w 4357"/>
                  <a:gd name="T75" fmla="*/ 810 h 1345"/>
                  <a:gd name="T76" fmla="*/ 1075 w 4357"/>
                  <a:gd name="T77" fmla="*/ 881 h 1345"/>
                  <a:gd name="T78" fmla="*/ 1434 w 4357"/>
                  <a:gd name="T79" fmla="*/ 938 h 1345"/>
                  <a:gd name="T80" fmla="*/ 1859 w 4357"/>
                  <a:gd name="T81" fmla="*/ 974 h 1345"/>
                  <a:gd name="T82" fmla="*/ 2342 w 4357"/>
                  <a:gd name="T83" fmla="*/ 980 h 1345"/>
                  <a:gd name="T84" fmla="*/ 2788 w 4357"/>
                  <a:gd name="T85" fmla="*/ 954 h 1345"/>
                  <a:gd name="T86" fmla="*/ 3170 w 4357"/>
                  <a:gd name="T87" fmla="*/ 903 h 1345"/>
                  <a:gd name="T88" fmla="*/ 3485 w 4357"/>
                  <a:gd name="T89" fmla="*/ 834 h 1345"/>
                  <a:gd name="T90" fmla="*/ 3727 w 4357"/>
                  <a:gd name="T91" fmla="*/ 757 h 1345"/>
                  <a:gd name="T92" fmla="*/ 3900 w 4357"/>
                  <a:gd name="T93" fmla="*/ 681 h 1345"/>
                  <a:gd name="T94" fmla="*/ 3846 w 4357"/>
                  <a:gd name="T95" fmla="*/ 605 h 1345"/>
                  <a:gd name="T96" fmla="*/ 3641 w 4357"/>
                  <a:gd name="T97" fmla="*/ 526 h 1345"/>
                  <a:gd name="T98" fmla="*/ 3356 w 4357"/>
                  <a:gd name="T99" fmla="*/ 449 h 1345"/>
                  <a:gd name="T100" fmla="*/ 2999 w 4357"/>
                  <a:gd name="T101" fmla="*/ 386 h 1345"/>
                  <a:gd name="T102" fmla="*/ 2571 w 4357"/>
                  <a:gd name="T103" fmla="*/ 344 h 1345"/>
                  <a:gd name="T104" fmla="*/ 2714 w 4357"/>
                  <a:gd name="T105" fmla="*/ 152 h 1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357" h="1345">
                    <a:moveTo>
                      <a:pt x="2823" y="0"/>
                    </a:moveTo>
                    <a:lnTo>
                      <a:pt x="2955" y="15"/>
                    </a:lnTo>
                    <a:lnTo>
                      <a:pt x="3082" y="32"/>
                    </a:lnTo>
                    <a:lnTo>
                      <a:pt x="3206" y="51"/>
                    </a:lnTo>
                    <a:lnTo>
                      <a:pt x="3324" y="73"/>
                    </a:lnTo>
                    <a:lnTo>
                      <a:pt x="3438" y="96"/>
                    </a:lnTo>
                    <a:lnTo>
                      <a:pt x="3547" y="122"/>
                    </a:lnTo>
                    <a:lnTo>
                      <a:pt x="3649" y="150"/>
                    </a:lnTo>
                    <a:lnTo>
                      <a:pt x="3747" y="180"/>
                    </a:lnTo>
                    <a:lnTo>
                      <a:pt x="3838" y="211"/>
                    </a:lnTo>
                    <a:lnTo>
                      <a:pt x="3923" y="246"/>
                    </a:lnTo>
                    <a:lnTo>
                      <a:pt x="4001" y="281"/>
                    </a:lnTo>
                    <a:lnTo>
                      <a:pt x="4072" y="317"/>
                    </a:lnTo>
                    <a:lnTo>
                      <a:pt x="4137" y="355"/>
                    </a:lnTo>
                    <a:lnTo>
                      <a:pt x="4193" y="395"/>
                    </a:lnTo>
                    <a:lnTo>
                      <a:pt x="4242" y="436"/>
                    </a:lnTo>
                    <a:lnTo>
                      <a:pt x="4282" y="479"/>
                    </a:lnTo>
                    <a:lnTo>
                      <a:pt x="4314" y="521"/>
                    </a:lnTo>
                    <a:lnTo>
                      <a:pt x="4337" y="565"/>
                    </a:lnTo>
                    <a:lnTo>
                      <a:pt x="4351" y="611"/>
                    </a:lnTo>
                    <a:lnTo>
                      <a:pt x="4357" y="657"/>
                    </a:lnTo>
                    <a:lnTo>
                      <a:pt x="4351" y="704"/>
                    </a:lnTo>
                    <a:lnTo>
                      <a:pt x="4336" y="751"/>
                    </a:lnTo>
                    <a:lnTo>
                      <a:pt x="4313" y="796"/>
                    </a:lnTo>
                    <a:lnTo>
                      <a:pt x="4278" y="840"/>
                    </a:lnTo>
                    <a:lnTo>
                      <a:pt x="4237" y="882"/>
                    </a:lnTo>
                    <a:lnTo>
                      <a:pt x="4186" y="925"/>
                    </a:lnTo>
                    <a:lnTo>
                      <a:pt x="4126" y="965"/>
                    </a:lnTo>
                    <a:lnTo>
                      <a:pt x="4059" y="1003"/>
                    </a:lnTo>
                    <a:lnTo>
                      <a:pt x="3984" y="1041"/>
                    </a:lnTo>
                    <a:lnTo>
                      <a:pt x="3903" y="1077"/>
                    </a:lnTo>
                    <a:lnTo>
                      <a:pt x="3814" y="1110"/>
                    </a:lnTo>
                    <a:lnTo>
                      <a:pt x="3719" y="1143"/>
                    </a:lnTo>
                    <a:lnTo>
                      <a:pt x="3617" y="1173"/>
                    </a:lnTo>
                    <a:lnTo>
                      <a:pt x="3509" y="1200"/>
                    </a:lnTo>
                    <a:lnTo>
                      <a:pt x="3396" y="1227"/>
                    </a:lnTo>
                    <a:lnTo>
                      <a:pt x="3278" y="1250"/>
                    </a:lnTo>
                    <a:lnTo>
                      <a:pt x="3155" y="1272"/>
                    </a:lnTo>
                    <a:lnTo>
                      <a:pt x="3026" y="1290"/>
                    </a:lnTo>
                    <a:lnTo>
                      <a:pt x="2894" y="1306"/>
                    </a:lnTo>
                    <a:lnTo>
                      <a:pt x="2757" y="1320"/>
                    </a:lnTo>
                    <a:lnTo>
                      <a:pt x="2616" y="1329"/>
                    </a:lnTo>
                    <a:lnTo>
                      <a:pt x="2474" y="1338"/>
                    </a:lnTo>
                    <a:lnTo>
                      <a:pt x="2327" y="1342"/>
                    </a:lnTo>
                    <a:lnTo>
                      <a:pt x="2178" y="1345"/>
                    </a:lnTo>
                    <a:lnTo>
                      <a:pt x="2028" y="1342"/>
                    </a:lnTo>
                    <a:lnTo>
                      <a:pt x="1882" y="1338"/>
                    </a:lnTo>
                    <a:lnTo>
                      <a:pt x="1739" y="1329"/>
                    </a:lnTo>
                    <a:lnTo>
                      <a:pt x="1599" y="1320"/>
                    </a:lnTo>
                    <a:lnTo>
                      <a:pt x="1463" y="1306"/>
                    </a:lnTo>
                    <a:lnTo>
                      <a:pt x="1330" y="1290"/>
                    </a:lnTo>
                    <a:lnTo>
                      <a:pt x="1202" y="1272"/>
                    </a:lnTo>
                    <a:lnTo>
                      <a:pt x="1079" y="1250"/>
                    </a:lnTo>
                    <a:lnTo>
                      <a:pt x="960" y="1227"/>
                    </a:lnTo>
                    <a:lnTo>
                      <a:pt x="847" y="1200"/>
                    </a:lnTo>
                    <a:lnTo>
                      <a:pt x="739" y="1173"/>
                    </a:lnTo>
                    <a:lnTo>
                      <a:pt x="639" y="1143"/>
                    </a:lnTo>
                    <a:lnTo>
                      <a:pt x="542" y="1110"/>
                    </a:lnTo>
                    <a:lnTo>
                      <a:pt x="454" y="1077"/>
                    </a:lnTo>
                    <a:lnTo>
                      <a:pt x="372" y="1041"/>
                    </a:lnTo>
                    <a:lnTo>
                      <a:pt x="298" y="1003"/>
                    </a:lnTo>
                    <a:lnTo>
                      <a:pt x="230" y="965"/>
                    </a:lnTo>
                    <a:lnTo>
                      <a:pt x="171" y="925"/>
                    </a:lnTo>
                    <a:lnTo>
                      <a:pt x="120" y="882"/>
                    </a:lnTo>
                    <a:lnTo>
                      <a:pt x="78" y="840"/>
                    </a:lnTo>
                    <a:lnTo>
                      <a:pt x="44" y="796"/>
                    </a:lnTo>
                    <a:lnTo>
                      <a:pt x="20" y="751"/>
                    </a:lnTo>
                    <a:lnTo>
                      <a:pt x="5" y="704"/>
                    </a:lnTo>
                    <a:lnTo>
                      <a:pt x="0" y="657"/>
                    </a:lnTo>
                    <a:lnTo>
                      <a:pt x="5" y="611"/>
                    </a:lnTo>
                    <a:lnTo>
                      <a:pt x="19" y="565"/>
                    </a:lnTo>
                    <a:lnTo>
                      <a:pt x="42" y="521"/>
                    </a:lnTo>
                    <a:lnTo>
                      <a:pt x="74" y="479"/>
                    </a:lnTo>
                    <a:lnTo>
                      <a:pt x="114" y="436"/>
                    </a:lnTo>
                    <a:lnTo>
                      <a:pt x="162" y="395"/>
                    </a:lnTo>
                    <a:lnTo>
                      <a:pt x="219" y="355"/>
                    </a:lnTo>
                    <a:lnTo>
                      <a:pt x="284" y="317"/>
                    </a:lnTo>
                    <a:lnTo>
                      <a:pt x="354" y="281"/>
                    </a:lnTo>
                    <a:lnTo>
                      <a:pt x="433" y="246"/>
                    </a:lnTo>
                    <a:lnTo>
                      <a:pt x="519" y="213"/>
                    </a:lnTo>
                    <a:lnTo>
                      <a:pt x="610" y="180"/>
                    </a:lnTo>
                    <a:lnTo>
                      <a:pt x="706" y="151"/>
                    </a:lnTo>
                    <a:lnTo>
                      <a:pt x="810" y="122"/>
                    </a:lnTo>
                    <a:lnTo>
                      <a:pt x="917" y="96"/>
                    </a:lnTo>
                    <a:lnTo>
                      <a:pt x="1032" y="73"/>
                    </a:lnTo>
                    <a:lnTo>
                      <a:pt x="1151" y="51"/>
                    </a:lnTo>
                    <a:lnTo>
                      <a:pt x="1274" y="32"/>
                    </a:lnTo>
                    <a:lnTo>
                      <a:pt x="1400" y="15"/>
                    </a:lnTo>
                    <a:lnTo>
                      <a:pt x="1532" y="2"/>
                    </a:lnTo>
                    <a:lnTo>
                      <a:pt x="1587" y="78"/>
                    </a:lnTo>
                    <a:lnTo>
                      <a:pt x="1641" y="152"/>
                    </a:lnTo>
                    <a:lnTo>
                      <a:pt x="1692" y="221"/>
                    </a:lnTo>
                    <a:lnTo>
                      <a:pt x="1740" y="285"/>
                    </a:lnTo>
                    <a:lnTo>
                      <a:pt x="1786" y="344"/>
                    </a:lnTo>
                    <a:lnTo>
                      <a:pt x="1634" y="355"/>
                    </a:lnTo>
                    <a:lnTo>
                      <a:pt x="1492" y="369"/>
                    </a:lnTo>
                    <a:lnTo>
                      <a:pt x="1356" y="386"/>
                    </a:lnTo>
                    <a:lnTo>
                      <a:pt x="1229" y="405"/>
                    </a:lnTo>
                    <a:lnTo>
                      <a:pt x="1111" y="427"/>
                    </a:lnTo>
                    <a:lnTo>
                      <a:pt x="999" y="449"/>
                    </a:lnTo>
                    <a:lnTo>
                      <a:pt x="897" y="473"/>
                    </a:lnTo>
                    <a:lnTo>
                      <a:pt x="803" y="499"/>
                    </a:lnTo>
                    <a:lnTo>
                      <a:pt x="716" y="526"/>
                    </a:lnTo>
                    <a:lnTo>
                      <a:pt x="639" y="552"/>
                    </a:lnTo>
                    <a:lnTo>
                      <a:pt x="570" y="579"/>
                    </a:lnTo>
                    <a:lnTo>
                      <a:pt x="510" y="605"/>
                    </a:lnTo>
                    <a:lnTo>
                      <a:pt x="459" y="631"/>
                    </a:lnTo>
                    <a:lnTo>
                      <a:pt x="416" y="657"/>
                    </a:lnTo>
                    <a:lnTo>
                      <a:pt x="458" y="681"/>
                    </a:lnTo>
                    <a:lnTo>
                      <a:pt x="506" y="707"/>
                    </a:lnTo>
                    <a:lnTo>
                      <a:pt x="563" y="733"/>
                    </a:lnTo>
                    <a:lnTo>
                      <a:pt x="629" y="757"/>
                    </a:lnTo>
                    <a:lnTo>
                      <a:pt x="702" y="783"/>
                    </a:lnTo>
                    <a:lnTo>
                      <a:pt x="784" y="810"/>
                    </a:lnTo>
                    <a:lnTo>
                      <a:pt x="872" y="834"/>
                    </a:lnTo>
                    <a:lnTo>
                      <a:pt x="970" y="859"/>
                    </a:lnTo>
                    <a:lnTo>
                      <a:pt x="1075" y="881"/>
                    </a:lnTo>
                    <a:lnTo>
                      <a:pt x="1187" y="903"/>
                    </a:lnTo>
                    <a:lnTo>
                      <a:pt x="1307" y="922"/>
                    </a:lnTo>
                    <a:lnTo>
                      <a:pt x="1434" y="938"/>
                    </a:lnTo>
                    <a:lnTo>
                      <a:pt x="1567" y="954"/>
                    </a:lnTo>
                    <a:lnTo>
                      <a:pt x="1710" y="966"/>
                    </a:lnTo>
                    <a:lnTo>
                      <a:pt x="1859" y="974"/>
                    </a:lnTo>
                    <a:lnTo>
                      <a:pt x="2015" y="980"/>
                    </a:lnTo>
                    <a:lnTo>
                      <a:pt x="2178" y="982"/>
                    </a:lnTo>
                    <a:lnTo>
                      <a:pt x="2342" y="980"/>
                    </a:lnTo>
                    <a:lnTo>
                      <a:pt x="2498" y="974"/>
                    </a:lnTo>
                    <a:lnTo>
                      <a:pt x="2647" y="966"/>
                    </a:lnTo>
                    <a:lnTo>
                      <a:pt x="2788" y="954"/>
                    </a:lnTo>
                    <a:lnTo>
                      <a:pt x="2923" y="938"/>
                    </a:lnTo>
                    <a:lnTo>
                      <a:pt x="3050" y="922"/>
                    </a:lnTo>
                    <a:lnTo>
                      <a:pt x="3170" y="903"/>
                    </a:lnTo>
                    <a:lnTo>
                      <a:pt x="3282" y="881"/>
                    </a:lnTo>
                    <a:lnTo>
                      <a:pt x="3387" y="859"/>
                    </a:lnTo>
                    <a:lnTo>
                      <a:pt x="3485" y="834"/>
                    </a:lnTo>
                    <a:lnTo>
                      <a:pt x="3573" y="810"/>
                    </a:lnTo>
                    <a:lnTo>
                      <a:pt x="3654" y="783"/>
                    </a:lnTo>
                    <a:lnTo>
                      <a:pt x="3727" y="757"/>
                    </a:lnTo>
                    <a:lnTo>
                      <a:pt x="3794" y="733"/>
                    </a:lnTo>
                    <a:lnTo>
                      <a:pt x="3850" y="707"/>
                    </a:lnTo>
                    <a:lnTo>
                      <a:pt x="3900" y="681"/>
                    </a:lnTo>
                    <a:lnTo>
                      <a:pt x="3940" y="657"/>
                    </a:lnTo>
                    <a:lnTo>
                      <a:pt x="3897" y="631"/>
                    </a:lnTo>
                    <a:lnTo>
                      <a:pt x="3846" y="605"/>
                    </a:lnTo>
                    <a:lnTo>
                      <a:pt x="3787" y="579"/>
                    </a:lnTo>
                    <a:lnTo>
                      <a:pt x="3718" y="552"/>
                    </a:lnTo>
                    <a:lnTo>
                      <a:pt x="3641" y="526"/>
                    </a:lnTo>
                    <a:lnTo>
                      <a:pt x="3554" y="498"/>
                    </a:lnTo>
                    <a:lnTo>
                      <a:pt x="3460" y="473"/>
                    </a:lnTo>
                    <a:lnTo>
                      <a:pt x="3356" y="449"/>
                    </a:lnTo>
                    <a:lnTo>
                      <a:pt x="3246" y="425"/>
                    </a:lnTo>
                    <a:lnTo>
                      <a:pt x="3127" y="405"/>
                    </a:lnTo>
                    <a:lnTo>
                      <a:pt x="2999" y="386"/>
                    </a:lnTo>
                    <a:lnTo>
                      <a:pt x="2863" y="369"/>
                    </a:lnTo>
                    <a:lnTo>
                      <a:pt x="2721" y="355"/>
                    </a:lnTo>
                    <a:lnTo>
                      <a:pt x="2571" y="344"/>
                    </a:lnTo>
                    <a:lnTo>
                      <a:pt x="2615" y="285"/>
                    </a:lnTo>
                    <a:lnTo>
                      <a:pt x="2663" y="221"/>
                    </a:lnTo>
                    <a:lnTo>
                      <a:pt x="2714" y="152"/>
                    </a:lnTo>
                    <a:lnTo>
                      <a:pt x="2768" y="78"/>
                    </a:lnTo>
                    <a:lnTo>
                      <a:pt x="2823" y="0"/>
                    </a:lnTo>
                    <a:close/>
                  </a:path>
                </a:pathLst>
              </a:custGeom>
              <a:grpFill/>
              <a:ln w="57150">
                <a:solidFill>
                  <a:srgbClr val="AEE11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82880" tIns="91440" rIns="182880" bIns="9144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9" name="Группа 18"/>
          <p:cNvGrpSpPr/>
          <p:nvPr/>
        </p:nvGrpSpPr>
        <p:grpSpPr>
          <a:xfrm>
            <a:off x="0" y="12058096"/>
            <a:ext cx="559837" cy="1657904"/>
            <a:chOff x="0" y="12058096"/>
            <a:chExt cx="559837" cy="1657904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0" y="12887048"/>
              <a:ext cx="559837" cy="828952"/>
            </a:xfrm>
            <a:prstGeom prst="rect">
              <a:avLst/>
            </a:prstGeom>
            <a:solidFill>
              <a:srgbClr val="004D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12058096"/>
              <a:ext cx="559837" cy="828952"/>
            </a:xfrm>
            <a:prstGeom prst="rect">
              <a:avLst/>
            </a:prstGeom>
            <a:solidFill>
              <a:srgbClr val="94C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8594016-0BDF-4442-96A8-E9F945419C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2" y="11718915"/>
            <a:ext cx="3412043" cy="151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32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"/>
            <a:ext cx="24387175" cy="7102475"/>
          </a:xfrm>
        </p:spPr>
      </p:pic>
      <p:sp>
        <p:nvSpPr>
          <p:cNvPr id="4" name="Rectangle 23">
            <a:extLst>
              <a:ext uri="{FF2B5EF4-FFF2-40B4-BE49-F238E27FC236}">
                <a16:creationId xmlns:a16="http://schemas.microsoft.com/office/drawing/2014/main" id="{13B44919-F99D-4B3C-A830-06BABA0F88CF}"/>
              </a:ext>
            </a:extLst>
          </p:cNvPr>
          <p:cNvSpPr/>
          <p:nvPr/>
        </p:nvSpPr>
        <p:spPr>
          <a:xfrm>
            <a:off x="-1" y="25051"/>
            <a:ext cx="24387175" cy="7102475"/>
          </a:xfrm>
          <a:prstGeom prst="rect">
            <a:avLst/>
          </a:prstGeom>
          <a:solidFill>
            <a:srgbClr val="EDF0F3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1B1CB3-5B78-468D-BD47-E5EFFB43D63D}"/>
              </a:ext>
            </a:extLst>
          </p:cNvPr>
          <p:cNvSpPr txBox="1"/>
          <p:nvPr/>
        </p:nvSpPr>
        <p:spPr>
          <a:xfrm>
            <a:off x="2728854" y="692117"/>
            <a:ext cx="18929466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9000"/>
              </a:lnSpc>
            </a:pPr>
            <a:r>
              <a:rPr lang="ru-RU" sz="3200" b="1" dirty="0">
                <a:solidFill>
                  <a:srgbClr val="004D9E"/>
                </a:solidFill>
              </a:rPr>
              <a:t>ПОЧЕМУ «БАЛТИЙСКИЙ ЛИЗИНГ»</a:t>
            </a:r>
            <a:endParaRPr lang="vi-VN" sz="3200" b="1" dirty="0">
              <a:solidFill>
                <a:srgbClr val="004D9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1B1CB3-5B78-468D-BD47-E5EFFB43D63D}"/>
              </a:ext>
            </a:extLst>
          </p:cNvPr>
          <p:cNvSpPr txBox="1"/>
          <p:nvPr/>
        </p:nvSpPr>
        <p:spPr>
          <a:xfrm>
            <a:off x="8775872" y="7714403"/>
            <a:ext cx="6835430" cy="959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9000"/>
              </a:lnSpc>
            </a:pPr>
            <a:r>
              <a:rPr lang="ru-RU" sz="3200" b="1" dirty="0"/>
              <a:t>РЕЙТИНГИ И НАДЕЖНОСТЬ</a:t>
            </a:r>
            <a:endParaRPr lang="vi-VN" sz="3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E3E55C-A893-4A54-8276-D0A0A054ECBF}"/>
              </a:ext>
            </a:extLst>
          </p:cNvPr>
          <p:cNvSpPr txBox="1"/>
          <p:nvPr/>
        </p:nvSpPr>
        <p:spPr>
          <a:xfrm>
            <a:off x="13415109" y="10862354"/>
            <a:ext cx="4474028" cy="106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300" spc="100" dirty="0"/>
              <a:t>Среди лизинговых компаний Росси\и по итогам первого полугодия 2022 г.</a:t>
            </a:r>
            <a:endParaRPr lang="vi-VN" sz="2300" spc="1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1B1CB3-5B78-468D-BD47-E5EFFB43D63D}"/>
              </a:ext>
            </a:extLst>
          </p:cNvPr>
          <p:cNvSpPr txBox="1"/>
          <p:nvPr/>
        </p:nvSpPr>
        <p:spPr>
          <a:xfrm>
            <a:off x="13415109" y="9452009"/>
            <a:ext cx="4392385" cy="11953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000"/>
              </a:lnSpc>
            </a:pPr>
            <a:r>
              <a:rPr lang="ru-RU" sz="8000" b="1" dirty="0">
                <a:solidFill>
                  <a:srgbClr val="004D9E"/>
                </a:solidFill>
              </a:rPr>
              <a:t>6</a:t>
            </a:r>
            <a:r>
              <a:rPr lang="en-US" sz="8000" b="1" dirty="0">
                <a:solidFill>
                  <a:srgbClr val="004D9E"/>
                </a:solidFill>
              </a:rPr>
              <a:t> </a:t>
            </a:r>
            <a:r>
              <a:rPr lang="ru-RU" sz="8000" b="1" dirty="0">
                <a:solidFill>
                  <a:srgbClr val="004D9E"/>
                </a:solidFill>
              </a:rPr>
              <a:t>место</a:t>
            </a:r>
            <a:endParaRPr lang="vi-VN" sz="8000" b="1" dirty="0">
              <a:solidFill>
                <a:srgbClr val="004D9E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E3E55C-A893-4A54-8276-D0A0A054ECBF}"/>
              </a:ext>
            </a:extLst>
          </p:cNvPr>
          <p:cNvSpPr txBox="1"/>
          <p:nvPr/>
        </p:nvSpPr>
        <p:spPr>
          <a:xfrm>
            <a:off x="5920178" y="10862354"/>
            <a:ext cx="4131129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300" spc="100" dirty="0"/>
              <a:t>Рейтинг кредитоспособности </a:t>
            </a:r>
            <a:endParaRPr lang="en-US" sz="2300" spc="1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1B1CB3-5B78-468D-BD47-E5EFFB43D63D}"/>
              </a:ext>
            </a:extLst>
          </p:cNvPr>
          <p:cNvSpPr txBox="1"/>
          <p:nvPr/>
        </p:nvSpPr>
        <p:spPr>
          <a:xfrm>
            <a:off x="5920178" y="9394340"/>
            <a:ext cx="3461656" cy="12824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000"/>
              </a:lnSpc>
            </a:pPr>
            <a:r>
              <a:rPr lang="en-US" sz="8800" b="1" dirty="0" err="1">
                <a:solidFill>
                  <a:srgbClr val="004D9E"/>
                </a:solidFill>
              </a:rPr>
              <a:t>ruA</a:t>
            </a:r>
            <a:r>
              <a:rPr lang="ru-RU" sz="8800" b="1" dirty="0">
                <a:solidFill>
                  <a:srgbClr val="004D9E"/>
                </a:solidFill>
              </a:rPr>
              <a:t>+</a:t>
            </a:r>
            <a:endParaRPr lang="vi-VN" sz="8800" b="1" dirty="0">
              <a:solidFill>
                <a:srgbClr val="004D9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1B1CB3-5B78-468D-BD47-E5EFFB43D63D}"/>
              </a:ext>
            </a:extLst>
          </p:cNvPr>
          <p:cNvSpPr txBox="1"/>
          <p:nvPr/>
        </p:nvSpPr>
        <p:spPr>
          <a:xfrm>
            <a:off x="8938697" y="9485258"/>
            <a:ext cx="3265714" cy="10259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b="1" dirty="0">
                <a:solidFill>
                  <a:srgbClr val="004D9E"/>
                </a:solidFill>
              </a:rPr>
              <a:t>Стабильный </a:t>
            </a:r>
          </a:p>
          <a:p>
            <a:pPr>
              <a:lnSpc>
                <a:spcPts val="4000"/>
              </a:lnSpc>
            </a:pPr>
            <a:r>
              <a:rPr lang="ru-RU" b="1" dirty="0">
                <a:solidFill>
                  <a:srgbClr val="004D9E"/>
                </a:solidFill>
              </a:rPr>
              <a:t>прогноз</a:t>
            </a:r>
            <a:endParaRPr lang="vi-VN" b="1" dirty="0">
              <a:solidFill>
                <a:srgbClr val="004D9E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178" y="12018449"/>
            <a:ext cx="2895598" cy="696409"/>
          </a:xfrm>
          <a:prstGeom prst="rect">
            <a:avLst/>
          </a:prstGeom>
        </p:spPr>
      </p:pic>
      <p:grpSp>
        <p:nvGrpSpPr>
          <p:cNvPr id="26" name="Группа 25"/>
          <p:cNvGrpSpPr/>
          <p:nvPr/>
        </p:nvGrpSpPr>
        <p:grpSpPr>
          <a:xfrm>
            <a:off x="0" y="12058096"/>
            <a:ext cx="559837" cy="1657904"/>
            <a:chOff x="0" y="12058096"/>
            <a:chExt cx="559837" cy="1657904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0" y="12887048"/>
              <a:ext cx="559837" cy="828952"/>
            </a:xfrm>
            <a:prstGeom prst="rect">
              <a:avLst/>
            </a:prstGeom>
            <a:solidFill>
              <a:srgbClr val="004D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0" y="12058096"/>
              <a:ext cx="559837" cy="828952"/>
            </a:xfrm>
            <a:prstGeom prst="rect">
              <a:avLst/>
            </a:prstGeom>
            <a:solidFill>
              <a:srgbClr val="94C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AB1041B-404F-452B-81DB-60BBF4AAC7F9}"/>
              </a:ext>
            </a:extLst>
          </p:cNvPr>
          <p:cNvSpPr txBox="1"/>
          <p:nvPr/>
        </p:nvSpPr>
        <p:spPr>
          <a:xfrm flipH="1">
            <a:off x="1282045" y="4041187"/>
            <a:ext cx="2856703" cy="21236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2300" dirty="0"/>
              <a:t>Выгодные условия финансирования. Индивидуальный подход к каждому клиенту</a:t>
            </a:r>
          </a:p>
          <a:p>
            <a:pPr>
              <a:defRPr/>
            </a:pPr>
            <a:endParaRPr lang="ru-RU" sz="23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B1041B-404F-452B-81DB-60BBF4AAC7F9}"/>
              </a:ext>
            </a:extLst>
          </p:cNvPr>
          <p:cNvSpPr txBox="1"/>
          <p:nvPr/>
        </p:nvSpPr>
        <p:spPr>
          <a:xfrm flipH="1">
            <a:off x="4750236" y="4041187"/>
            <a:ext cx="3235507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2300" dirty="0"/>
              <a:t>Различные варианты графиков лизинговых платежей, в том числе с учётом сезонности бизнеса клиента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B1041B-404F-452B-81DB-60BBF4AAC7F9}"/>
              </a:ext>
            </a:extLst>
          </p:cNvPr>
          <p:cNvSpPr txBox="1"/>
          <p:nvPr/>
        </p:nvSpPr>
        <p:spPr>
          <a:xfrm flipH="1">
            <a:off x="8755494" y="4041187"/>
            <a:ext cx="3953561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2300" dirty="0">
                <a:highlight>
                  <a:srgbClr val="E7ECF0"/>
                </a:highlight>
              </a:rPr>
              <a:t>Опыт привлечения международного финансирования и работы </a:t>
            </a:r>
            <a:br>
              <a:rPr lang="ru-RU" sz="2300" dirty="0">
                <a:highlight>
                  <a:srgbClr val="E7ECF0"/>
                </a:highlight>
              </a:rPr>
            </a:br>
            <a:r>
              <a:rPr lang="ru-RU" sz="2300" dirty="0">
                <a:highlight>
                  <a:srgbClr val="E7ECF0"/>
                </a:highlight>
              </a:rPr>
              <a:t>по импортным контрактам любой сложности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AB1041B-404F-452B-81DB-60BBF4AAC7F9}"/>
              </a:ext>
            </a:extLst>
          </p:cNvPr>
          <p:cNvSpPr txBox="1"/>
          <p:nvPr/>
        </p:nvSpPr>
        <p:spPr>
          <a:xfrm flipH="1">
            <a:off x="13086923" y="4041187"/>
            <a:ext cx="3023141" cy="106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2300" dirty="0"/>
              <a:t>Финансирование </a:t>
            </a:r>
            <a:br>
              <a:rPr lang="ru-RU" sz="2300" dirty="0"/>
            </a:br>
            <a:r>
              <a:rPr lang="ru-RU" sz="2300" dirty="0" err="1"/>
              <a:t>сложноструктуриро</a:t>
            </a:r>
            <a:r>
              <a:rPr lang="ru-RU" sz="2300" dirty="0"/>
              <a:t>-ванных проектов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B1041B-404F-452B-81DB-60BBF4AAC7F9}"/>
              </a:ext>
            </a:extLst>
          </p:cNvPr>
          <p:cNvSpPr txBox="1"/>
          <p:nvPr/>
        </p:nvSpPr>
        <p:spPr>
          <a:xfrm flipH="1">
            <a:off x="16703678" y="4041187"/>
            <a:ext cx="3647475" cy="28315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2300" dirty="0"/>
              <a:t>Долгосрочное сотрудничество </a:t>
            </a:r>
          </a:p>
          <a:p>
            <a:pPr>
              <a:defRPr/>
            </a:pPr>
            <a:r>
              <a:rPr lang="ru-RU" sz="2300" dirty="0"/>
              <a:t>с ведущими производителями и поставщиками оборудования, специальной техники </a:t>
            </a:r>
          </a:p>
          <a:p>
            <a:pPr>
              <a:defRPr/>
            </a:pPr>
            <a:r>
              <a:rPr lang="ru-RU" sz="2300" dirty="0"/>
              <a:t>и автотранспорта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AB1041B-404F-452B-81DB-60BBF4AAC7F9}"/>
              </a:ext>
            </a:extLst>
          </p:cNvPr>
          <p:cNvSpPr txBox="1"/>
          <p:nvPr/>
        </p:nvSpPr>
        <p:spPr>
          <a:xfrm flipH="1">
            <a:off x="20600729" y="4041187"/>
            <a:ext cx="3011797" cy="21236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ru-RU" sz="2300" dirty="0"/>
              <a:t>Финансовая надёжность нашей компании – гарантия сохранности лизингового имущества!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1902270" y="2585114"/>
            <a:ext cx="1191691" cy="965907"/>
            <a:chOff x="5834063" y="3214688"/>
            <a:chExt cx="1868487" cy="1514474"/>
          </a:xfrm>
          <a:noFill/>
        </p:grpSpPr>
        <p:sp>
          <p:nvSpPr>
            <p:cNvPr id="39" name="Freeform 25"/>
            <p:cNvSpPr>
              <a:spLocks/>
            </p:cNvSpPr>
            <p:nvPr/>
          </p:nvSpPr>
          <p:spPr bwMode="auto">
            <a:xfrm>
              <a:off x="6677025" y="4013200"/>
              <a:ext cx="182562" cy="220662"/>
            </a:xfrm>
            <a:custGeom>
              <a:avLst/>
              <a:gdLst>
                <a:gd name="T0" fmla="*/ 174 w 346"/>
                <a:gd name="T1" fmla="*/ 0 h 418"/>
                <a:gd name="T2" fmla="*/ 204 w 346"/>
                <a:gd name="T3" fmla="*/ 2 h 418"/>
                <a:gd name="T4" fmla="*/ 234 w 346"/>
                <a:gd name="T5" fmla="*/ 10 h 418"/>
                <a:gd name="T6" fmla="*/ 261 w 346"/>
                <a:gd name="T7" fmla="*/ 23 h 418"/>
                <a:gd name="T8" fmla="*/ 285 w 346"/>
                <a:gd name="T9" fmla="*/ 40 h 418"/>
                <a:gd name="T10" fmla="*/ 306 w 346"/>
                <a:gd name="T11" fmla="*/ 60 h 418"/>
                <a:gd name="T12" fmla="*/ 323 w 346"/>
                <a:gd name="T13" fmla="*/ 84 h 418"/>
                <a:gd name="T14" fmla="*/ 335 w 346"/>
                <a:gd name="T15" fmla="*/ 111 h 418"/>
                <a:gd name="T16" fmla="*/ 344 w 346"/>
                <a:gd name="T17" fmla="*/ 139 h 418"/>
                <a:gd name="T18" fmla="*/ 346 w 346"/>
                <a:gd name="T19" fmla="*/ 170 h 418"/>
                <a:gd name="T20" fmla="*/ 346 w 346"/>
                <a:gd name="T21" fmla="*/ 248 h 418"/>
                <a:gd name="T22" fmla="*/ 344 w 346"/>
                <a:gd name="T23" fmla="*/ 278 h 418"/>
                <a:gd name="T24" fmla="*/ 335 w 346"/>
                <a:gd name="T25" fmla="*/ 307 h 418"/>
                <a:gd name="T26" fmla="*/ 323 w 346"/>
                <a:gd name="T27" fmla="*/ 334 h 418"/>
                <a:gd name="T28" fmla="*/ 306 w 346"/>
                <a:gd name="T29" fmla="*/ 358 h 418"/>
                <a:gd name="T30" fmla="*/ 285 w 346"/>
                <a:gd name="T31" fmla="*/ 378 h 418"/>
                <a:gd name="T32" fmla="*/ 261 w 346"/>
                <a:gd name="T33" fmla="*/ 395 h 418"/>
                <a:gd name="T34" fmla="*/ 234 w 346"/>
                <a:gd name="T35" fmla="*/ 407 h 418"/>
                <a:gd name="T36" fmla="*/ 204 w 346"/>
                <a:gd name="T37" fmla="*/ 416 h 418"/>
                <a:gd name="T38" fmla="*/ 174 w 346"/>
                <a:gd name="T39" fmla="*/ 418 h 418"/>
                <a:gd name="T40" fmla="*/ 142 w 346"/>
                <a:gd name="T41" fmla="*/ 416 h 418"/>
                <a:gd name="T42" fmla="*/ 112 w 346"/>
                <a:gd name="T43" fmla="*/ 407 h 418"/>
                <a:gd name="T44" fmla="*/ 86 w 346"/>
                <a:gd name="T45" fmla="*/ 395 h 418"/>
                <a:gd name="T46" fmla="*/ 61 w 346"/>
                <a:gd name="T47" fmla="*/ 378 h 418"/>
                <a:gd name="T48" fmla="*/ 40 w 346"/>
                <a:gd name="T49" fmla="*/ 358 h 418"/>
                <a:gd name="T50" fmla="*/ 24 w 346"/>
                <a:gd name="T51" fmla="*/ 334 h 418"/>
                <a:gd name="T52" fmla="*/ 11 w 346"/>
                <a:gd name="T53" fmla="*/ 307 h 418"/>
                <a:gd name="T54" fmla="*/ 3 w 346"/>
                <a:gd name="T55" fmla="*/ 278 h 418"/>
                <a:gd name="T56" fmla="*/ 0 w 346"/>
                <a:gd name="T57" fmla="*/ 248 h 418"/>
                <a:gd name="T58" fmla="*/ 0 w 346"/>
                <a:gd name="T59" fmla="*/ 170 h 418"/>
                <a:gd name="T60" fmla="*/ 3 w 346"/>
                <a:gd name="T61" fmla="*/ 139 h 418"/>
                <a:gd name="T62" fmla="*/ 11 w 346"/>
                <a:gd name="T63" fmla="*/ 111 h 418"/>
                <a:gd name="T64" fmla="*/ 24 w 346"/>
                <a:gd name="T65" fmla="*/ 84 h 418"/>
                <a:gd name="T66" fmla="*/ 40 w 346"/>
                <a:gd name="T67" fmla="*/ 60 h 418"/>
                <a:gd name="T68" fmla="*/ 61 w 346"/>
                <a:gd name="T69" fmla="*/ 40 h 418"/>
                <a:gd name="T70" fmla="*/ 86 w 346"/>
                <a:gd name="T71" fmla="*/ 23 h 418"/>
                <a:gd name="T72" fmla="*/ 112 w 346"/>
                <a:gd name="T73" fmla="*/ 10 h 418"/>
                <a:gd name="T74" fmla="*/ 142 w 346"/>
                <a:gd name="T75" fmla="*/ 2 h 418"/>
                <a:gd name="T76" fmla="*/ 174 w 346"/>
                <a:gd name="T77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6" h="418">
                  <a:moveTo>
                    <a:pt x="174" y="0"/>
                  </a:moveTo>
                  <a:lnTo>
                    <a:pt x="204" y="2"/>
                  </a:lnTo>
                  <a:lnTo>
                    <a:pt x="234" y="10"/>
                  </a:lnTo>
                  <a:lnTo>
                    <a:pt x="261" y="23"/>
                  </a:lnTo>
                  <a:lnTo>
                    <a:pt x="285" y="40"/>
                  </a:lnTo>
                  <a:lnTo>
                    <a:pt x="306" y="60"/>
                  </a:lnTo>
                  <a:lnTo>
                    <a:pt x="323" y="84"/>
                  </a:lnTo>
                  <a:lnTo>
                    <a:pt x="335" y="111"/>
                  </a:lnTo>
                  <a:lnTo>
                    <a:pt x="344" y="139"/>
                  </a:lnTo>
                  <a:lnTo>
                    <a:pt x="346" y="170"/>
                  </a:lnTo>
                  <a:lnTo>
                    <a:pt x="346" y="248"/>
                  </a:lnTo>
                  <a:lnTo>
                    <a:pt x="344" y="278"/>
                  </a:lnTo>
                  <a:lnTo>
                    <a:pt x="335" y="307"/>
                  </a:lnTo>
                  <a:lnTo>
                    <a:pt x="323" y="334"/>
                  </a:lnTo>
                  <a:lnTo>
                    <a:pt x="306" y="358"/>
                  </a:lnTo>
                  <a:lnTo>
                    <a:pt x="285" y="378"/>
                  </a:lnTo>
                  <a:lnTo>
                    <a:pt x="261" y="395"/>
                  </a:lnTo>
                  <a:lnTo>
                    <a:pt x="234" y="407"/>
                  </a:lnTo>
                  <a:lnTo>
                    <a:pt x="204" y="416"/>
                  </a:lnTo>
                  <a:lnTo>
                    <a:pt x="174" y="418"/>
                  </a:lnTo>
                  <a:lnTo>
                    <a:pt x="142" y="416"/>
                  </a:lnTo>
                  <a:lnTo>
                    <a:pt x="112" y="407"/>
                  </a:lnTo>
                  <a:lnTo>
                    <a:pt x="86" y="395"/>
                  </a:lnTo>
                  <a:lnTo>
                    <a:pt x="61" y="378"/>
                  </a:lnTo>
                  <a:lnTo>
                    <a:pt x="40" y="358"/>
                  </a:lnTo>
                  <a:lnTo>
                    <a:pt x="24" y="334"/>
                  </a:lnTo>
                  <a:lnTo>
                    <a:pt x="11" y="307"/>
                  </a:lnTo>
                  <a:lnTo>
                    <a:pt x="3" y="278"/>
                  </a:lnTo>
                  <a:lnTo>
                    <a:pt x="0" y="248"/>
                  </a:lnTo>
                  <a:lnTo>
                    <a:pt x="0" y="170"/>
                  </a:lnTo>
                  <a:lnTo>
                    <a:pt x="3" y="139"/>
                  </a:lnTo>
                  <a:lnTo>
                    <a:pt x="11" y="111"/>
                  </a:lnTo>
                  <a:lnTo>
                    <a:pt x="24" y="84"/>
                  </a:lnTo>
                  <a:lnTo>
                    <a:pt x="40" y="60"/>
                  </a:lnTo>
                  <a:lnTo>
                    <a:pt x="61" y="40"/>
                  </a:lnTo>
                  <a:lnTo>
                    <a:pt x="86" y="23"/>
                  </a:lnTo>
                  <a:lnTo>
                    <a:pt x="112" y="10"/>
                  </a:lnTo>
                  <a:lnTo>
                    <a:pt x="142" y="2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28575">
              <a:solidFill>
                <a:srgbClr val="004D9E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26"/>
            <p:cNvSpPr>
              <a:spLocks/>
            </p:cNvSpPr>
            <p:nvPr/>
          </p:nvSpPr>
          <p:spPr bwMode="auto">
            <a:xfrm>
              <a:off x="5872163" y="4168775"/>
              <a:ext cx="1793875" cy="560387"/>
            </a:xfrm>
            <a:custGeom>
              <a:avLst/>
              <a:gdLst>
                <a:gd name="T0" fmla="*/ 0 w 3390"/>
                <a:gd name="T1" fmla="*/ 0 h 1060"/>
                <a:gd name="T2" fmla="*/ 49 w 3390"/>
                <a:gd name="T3" fmla="*/ 20 h 1060"/>
                <a:gd name="T4" fmla="*/ 100 w 3390"/>
                <a:gd name="T5" fmla="*/ 35 h 1060"/>
                <a:gd name="T6" fmla="*/ 155 w 3390"/>
                <a:gd name="T7" fmla="*/ 44 h 1060"/>
                <a:gd name="T8" fmla="*/ 210 w 3390"/>
                <a:gd name="T9" fmla="*/ 48 h 1060"/>
                <a:gd name="T10" fmla="*/ 1403 w 3390"/>
                <a:gd name="T11" fmla="*/ 48 h 1060"/>
                <a:gd name="T12" fmla="*/ 1418 w 3390"/>
                <a:gd name="T13" fmla="*/ 88 h 1060"/>
                <a:gd name="T14" fmla="*/ 1439 w 3390"/>
                <a:gd name="T15" fmla="*/ 124 h 1060"/>
                <a:gd name="T16" fmla="*/ 1465 w 3390"/>
                <a:gd name="T17" fmla="*/ 159 h 1060"/>
                <a:gd name="T18" fmla="*/ 1496 w 3390"/>
                <a:gd name="T19" fmla="*/ 188 h 1060"/>
                <a:gd name="T20" fmla="*/ 1530 w 3390"/>
                <a:gd name="T21" fmla="*/ 214 h 1060"/>
                <a:gd name="T22" fmla="*/ 1567 w 3390"/>
                <a:gd name="T23" fmla="*/ 234 h 1060"/>
                <a:gd name="T24" fmla="*/ 1607 w 3390"/>
                <a:gd name="T25" fmla="*/ 249 h 1060"/>
                <a:gd name="T26" fmla="*/ 1650 w 3390"/>
                <a:gd name="T27" fmla="*/ 259 h 1060"/>
                <a:gd name="T28" fmla="*/ 1696 w 3390"/>
                <a:gd name="T29" fmla="*/ 262 h 1060"/>
                <a:gd name="T30" fmla="*/ 1740 w 3390"/>
                <a:gd name="T31" fmla="*/ 259 h 1060"/>
                <a:gd name="T32" fmla="*/ 1783 w 3390"/>
                <a:gd name="T33" fmla="*/ 249 h 1060"/>
                <a:gd name="T34" fmla="*/ 1823 w 3390"/>
                <a:gd name="T35" fmla="*/ 234 h 1060"/>
                <a:gd name="T36" fmla="*/ 1862 w 3390"/>
                <a:gd name="T37" fmla="*/ 214 h 1060"/>
                <a:gd name="T38" fmla="*/ 1895 w 3390"/>
                <a:gd name="T39" fmla="*/ 188 h 1060"/>
                <a:gd name="T40" fmla="*/ 1925 w 3390"/>
                <a:gd name="T41" fmla="*/ 159 h 1060"/>
                <a:gd name="T42" fmla="*/ 1951 w 3390"/>
                <a:gd name="T43" fmla="*/ 124 h 1060"/>
                <a:gd name="T44" fmla="*/ 1972 w 3390"/>
                <a:gd name="T45" fmla="*/ 88 h 1060"/>
                <a:gd name="T46" fmla="*/ 1987 w 3390"/>
                <a:gd name="T47" fmla="*/ 48 h 1060"/>
                <a:gd name="T48" fmla="*/ 3180 w 3390"/>
                <a:gd name="T49" fmla="*/ 48 h 1060"/>
                <a:gd name="T50" fmla="*/ 3236 w 3390"/>
                <a:gd name="T51" fmla="*/ 44 h 1060"/>
                <a:gd name="T52" fmla="*/ 3290 w 3390"/>
                <a:gd name="T53" fmla="*/ 35 h 1060"/>
                <a:gd name="T54" fmla="*/ 3341 w 3390"/>
                <a:gd name="T55" fmla="*/ 20 h 1060"/>
                <a:gd name="T56" fmla="*/ 3390 w 3390"/>
                <a:gd name="T57" fmla="*/ 0 h 1060"/>
                <a:gd name="T58" fmla="*/ 3390 w 3390"/>
                <a:gd name="T59" fmla="*/ 782 h 1060"/>
                <a:gd name="T60" fmla="*/ 3387 w 3390"/>
                <a:gd name="T61" fmla="*/ 823 h 1060"/>
                <a:gd name="T62" fmla="*/ 3378 w 3390"/>
                <a:gd name="T63" fmla="*/ 861 h 1060"/>
                <a:gd name="T64" fmla="*/ 3364 w 3390"/>
                <a:gd name="T65" fmla="*/ 899 h 1060"/>
                <a:gd name="T66" fmla="*/ 3345 w 3390"/>
                <a:gd name="T67" fmla="*/ 933 h 1060"/>
                <a:gd name="T68" fmla="*/ 3321 w 3390"/>
                <a:gd name="T69" fmla="*/ 964 h 1060"/>
                <a:gd name="T70" fmla="*/ 3293 w 3390"/>
                <a:gd name="T71" fmla="*/ 991 h 1060"/>
                <a:gd name="T72" fmla="*/ 3262 w 3390"/>
                <a:gd name="T73" fmla="*/ 1015 h 1060"/>
                <a:gd name="T74" fmla="*/ 3227 w 3390"/>
                <a:gd name="T75" fmla="*/ 1034 h 1060"/>
                <a:gd name="T76" fmla="*/ 3190 w 3390"/>
                <a:gd name="T77" fmla="*/ 1048 h 1060"/>
                <a:gd name="T78" fmla="*/ 3151 w 3390"/>
                <a:gd name="T79" fmla="*/ 1057 h 1060"/>
                <a:gd name="T80" fmla="*/ 3109 w 3390"/>
                <a:gd name="T81" fmla="*/ 1060 h 1060"/>
                <a:gd name="T82" fmla="*/ 282 w 3390"/>
                <a:gd name="T83" fmla="*/ 1060 h 1060"/>
                <a:gd name="T84" fmla="*/ 240 w 3390"/>
                <a:gd name="T85" fmla="*/ 1057 h 1060"/>
                <a:gd name="T86" fmla="*/ 200 w 3390"/>
                <a:gd name="T87" fmla="*/ 1048 h 1060"/>
                <a:gd name="T88" fmla="*/ 163 w 3390"/>
                <a:gd name="T89" fmla="*/ 1034 h 1060"/>
                <a:gd name="T90" fmla="*/ 129 w 3390"/>
                <a:gd name="T91" fmla="*/ 1015 h 1060"/>
                <a:gd name="T92" fmla="*/ 97 w 3390"/>
                <a:gd name="T93" fmla="*/ 991 h 1060"/>
                <a:gd name="T94" fmla="*/ 69 w 3390"/>
                <a:gd name="T95" fmla="*/ 964 h 1060"/>
                <a:gd name="T96" fmla="*/ 46 w 3390"/>
                <a:gd name="T97" fmla="*/ 933 h 1060"/>
                <a:gd name="T98" fmla="*/ 26 w 3390"/>
                <a:gd name="T99" fmla="*/ 899 h 1060"/>
                <a:gd name="T100" fmla="*/ 12 w 3390"/>
                <a:gd name="T101" fmla="*/ 861 h 1060"/>
                <a:gd name="T102" fmla="*/ 3 w 3390"/>
                <a:gd name="T103" fmla="*/ 823 h 1060"/>
                <a:gd name="T104" fmla="*/ 0 w 3390"/>
                <a:gd name="T105" fmla="*/ 782 h 1060"/>
                <a:gd name="T106" fmla="*/ 0 w 3390"/>
                <a:gd name="T107" fmla="*/ 0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90" h="1060">
                  <a:moveTo>
                    <a:pt x="0" y="0"/>
                  </a:moveTo>
                  <a:lnTo>
                    <a:pt x="49" y="20"/>
                  </a:lnTo>
                  <a:lnTo>
                    <a:pt x="100" y="35"/>
                  </a:lnTo>
                  <a:lnTo>
                    <a:pt x="155" y="44"/>
                  </a:lnTo>
                  <a:lnTo>
                    <a:pt x="210" y="48"/>
                  </a:lnTo>
                  <a:lnTo>
                    <a:pt x="1403" y="48"/>
                  </a:lnTo>
                  <a:lnTo>
                    <a:pt x="1418" y="88"/>
                  </a:lnTo>
                  <a:lnTo>
                    <a:pt x="1439" y="124"/>
                  </a:lnTo>
                  <a:lnTo>
                    <a:pt x="1465" y="159"/>
                  </a:lnTo>
                  <a:lnTo>
                    <a:pt x="1496" y="188"/>
                  </a:lnTo>
                  <a:lnTo>
                    <a:pt x="1530" y="214"/>
                  </a:lnTo>
                  <a:lnTo>
                    <a:pt x="1567" y="234"/>
                  </a:lnTo>
                  <a:lnTo>
                    <a:pt x="1607" y="249"/>
                  </a:lnTo>
                  <a:lnTo>
                    <a:pt x="1650" y="259"/>
                  </a:lnTo>
                  <a:lnTo>
                    <a:pt x="1696" y="262"/>
                  </a:lnTo>
                  <a:lnTo>
                    <a:pt x="1740" y="259"/>
                  </a:lnTo>
                  <a:lnTo>
                    <a:pt x="1783" y="249"/>
                  </a:lnTo>
                  <a:lnTo>
                    <a:pt x="1823" y="234"/>
                  </a:lnTo>
                  <a:lnTo>
                    <a:pt x="1862" y="214"/>
                  </a:lnTo>
                  <a:lnTo>
                    <a:pt x="1895" y="188"/>
                  </a:lnTo>
                  <a:lnTo>
                    <a:pt x="1925" y="159"/>
                  </a:lnTo>
                  <a:lnTo>
                    <a:pt x="1951" y="124"/>
                  </a:lnTo>
                  <a:lnTo>
                    <a:pt x="1972" y="88"/>
                  </a:lnTo>
                  <a:lnTo>
                    <a:pt x="1987" y="48"/>
                  </a:lnTo>
                  <a:lnTo>
                    <a:pt x="3180" y="48"/>
                  </a:lnTo>
                  <a:lnTo>
                    <a:pt x="3236" y="44"/>
                  </a:lnTo>
                  <a:lnTo>
                    <a:pt x="3290" y="35"/>
                  </a:lnTo>
                  <a:lnTo>
                    <a:pt x="3341" y="20"/>
                  </a:lnTo>
                  <a:lnTo>
                    <a:pt x="3390" y="0"/>
                  </a:lnTo>
                  <a:lnTo>
                    <a:pt x="3390" y="782"/>
                  </a:lnTo>
                  <a:lnTo>
                    <a:pt x="3387" y="823"/>
                  </a:lnTo>
                  <a:lnTo>
                    <a:pt x="3378" y="861"/>
                  </a:lnTo>
                  <a:lnTo>
                    <a:pt x="3364" y="899"/>
                  </a:lnTo>
                  <a:lnTo>
                    <a:pt x="3345" y="933"/>
                  </a:lnTo>
                  <a:lnTo>
                    <a:pt x="3321" y="964"/>
                  </a:lnTo>
                  <a:lnTo>
                    <a:pt x="3293" y="991"/>
                  </a:lnTo>
                  <a:lnTo>
                    <a:pt x="3262" y="1015"/>
                  </a:lnTo>
                  <a:lnTo>
                    <a:pt x="3227" y="1034"/>
                  </a:lnTo>
                  <a:lnTo>
                    <a:pt x="3190" y="1048"/>
                  </a:lnTo>
                  <a:lnTo>
                    <a:pt x="3151" y="1057"/>
                  </a:lnTo>
                  <a:lnTo>
                    <a:pt x="3109" y="1060"/>
                  </a:lnTo>
                  <a:lnTo>
                    <a:pt x="282" y="1060"/>
                  </a:lnTo>
                  <a:lnTo>
                    <a:pt x="240" y="1057"/>
                  </a:lnTo>
                  <a:lnTo>
                    <a:pt x="200" y="1048"/>
                  </a:lnTo>
                  <a:lnTo>
                    <a:pt x="163" y="1034"/>
                  </a:lnTo>
                  <a:lnTo>
                    <a:pt x="129" y="1015"/>
                  </a:lnTo>
                  <a:lnTo>
                    <a:pt x="97" y="991"/>
                  </a:lnTo>
                  <a:lnTo>
                    <a:pt x="69" y="964"/>
                  </a:lnTo>
                  <a:lnTo>
                    <a:pt x="46" y="933"/>
                  </a:lnTo>
                  <a:lnTo>
                    <a:pt x="26" y="899"/>
                  </a:lnTo>
                  <a:lnTo>
                    <a:pt x="12" y="861"/>
                  </a:lnTo>
                  <a:lnTo>
                    <a:pt x="3" y="823"/>
                  </a:lnTo>
                  <a:lnTo>
                    <a:pt x="0" y="78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8575">
              <a:solidFill>
                <a:srgbClr val="004D9E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27"/>
            <p:cNvSpPr>
              <a:spLocks noEditPoints="1"/>
            </p:cNvSpPr>
            <p:nvPr/>
          </p:nvSpPr>
          <p:spPr bwMode="auto">
            <a:xfrm>
              <a:off x="5834063" y="3214688"/>
              <a:ext cx="1868487" cy="869950"/>
            </a:xfrm>
            <a:custGeom>
              <a:avLst/>
              <a:gdLst>
                <a:gd name="T0" fmla="*/ 1419 w 3532"/>
                <a:gd name="T1" fmla="*/ 272 h 1642"/>
                <a:gd name="T2" fmla="*/ 1321 w 3532"/>
                <a:gd name="T3" fmla="*/ 325 h 1642"/>
                <a:gd name="T4" fmla="*/ 1253 w 3532"/>
                <a:gd name="T5" fmla="*/ 411 h 1642"/>
                <a:gd name="T6" fmla="*/ 2280 w 3532"/>
                <a:gd name="T7" fmla="*/ 411 h 1642"/>
                <a:gd name="T8" fmla="*/ 2211 w 3532"/>
                <a:gd name="T9" fmla="*/ 325 h 1642"/>
                <a:gd name="T10" fmla="*/ 2114 w 3532"/>
                <a:gd name="T11" fmla="*/ 272 h 1642"/>
                <a:gd name="T12" fmla="*/ 1496 w 3532"/>
                <a:gd name="T13" fmla="*/ 260 h 1642"/>
                <a:gd name="T14" fmla="*/ 2097 w 3532"/>
                <a:gd name="T15" fmla="*/ 3 h 1642"/>
                <a:gd name="T16" fmla="*/ 2266 w 3532"/>
                <a:gd name="T17" fmla="*/ 51 h 1642"/>
                <a:gd name="T18" fmla="*/ 2406 w 3532"/>
                <a:gd name="T19" fmla="*/ 148 h 1642"/>
                <a:gd name="T20" fmla="*/ 2509 w 3532"/>
                <a:gd name="T21" fmla="*/ 281 h 1642"/>
                <a:gd name="T22" fmla="*/ 2565 w 3532"/>
                <a:gd name="T23" fmla="*/ 445 h 1642"/>
                <a:gd name="T24" fmla="*/ 3323 w 3532"/>
                <a:gd name="T25" fmla="*/ 457 h 1642"/>
                <a:gd name="T26" fmla="*/ 3432 w 3532"/>
                <a:gd name="T27" fmla="*/ 513 h 1642"/>
                <a:gd name="T28" fmla="*/ 3505 w 3532"/>
                <a:gd name="T29" fmla="*/ 606 h 1642"/>
                <a:gd name="T30" fmla="*/ 3532 w 3532"/>
                <a:gd name="T31" fmla="*/ 723 h 1642"/>
                <a:gd name="T32" fmla="*/ 3520 w 3532"/>
                <a:gd name="T33" fmla="*/ 1443 h 1642"/>
                <a:gd name="T34" fmla="*/ 3463 w 3532"/>
                <a:gd name="T35" fmla="*/ 1546 h 1642"/>
                <a:gd name="T36" fmla="*/ 3369 w 3532"/>
                <a:gd name="T37" fmla="*/ 1616 h 1642"/>
                <a:gd name="T38" fmla="*/ 3251 w 3532"/>
                <a:gd name="T39" fmla="*/ 1642 h 1642"/>
                <a:gd name="T40" fmla="*/ 2057 w 3532"/>
                <a:gd name="T41" fmla="*/ 1564 h 1642"/>
                <a:gd name="T42" fmla="*/ 2003 w 3532"/>
                <a:gd name="T43" fmla="*/ 1465 h 1642"/>
                <a:gd name="T44" fmla="*/ 1972 w 3532"/>
                <a:gd name="T45" fmla="*/ 1434 h 1642"/>
                <a:gd name="T46" fmla="*/ 1918 w 3532"/>
                <a:gd name="T47" fmla="*/ 1394 h 1642"/>
                <a:gd name="T48" fmla="*/ 1868 w 3532"/>
                <a:gd name="T49" fmla="*/ 1371 h 1642"/>
                <a:gd name="T50" fmla="*/ 1827 w 3532"/>
                <a:gd name="T51" fmla="*/ 1359 h 1642"/>
                <a:gd name="T52" fmla="*/ 1735 w 3532"/>
                <a:gd name="T53" fmla="*/ 1355 h 1642"/>
                <a:gd name="T54" fmla="*/ 1679 w 3532"/>
                <a:gd name="T55" fmla="*/ 1367 h 1642"/>
                <a:gd name="T56" fmla="*/ 1631 w 3532"/>
                <a:gd name="T57" fmla="*/ 1384 h 1642"/>
                <a:gd name="T58" fmla="*/ 1604 w 3532"/>
                <a:gd name="T59" fmla="*/ 1400 h 1642"/>
                <a:gd name="T60" fmla="*/ 1560 w 3532"/>
                <a:gd name="T61" fmla="*/ 1434 h 1642"/>
                <a:gd name="T62" fmla="*/ 1529 w 3532"/>
                <a:gd name="T63" fmla="*/ 1465 h 1642"/>
                <a:gd name="T64" fmla="*/ 1475 w 3532"/>
                <a:gd name="T65" fmla="*/ 1564 h 1642"/>
                <a:gd name="T66" fmla="*/ 281 w 3532"/>
                <a:gd name="T67" fmla="*/ 1642 h 1642"/>
                <a:gd name="T68" fmla="*/ 163 w 3532"/>
                <a:gd name="T69" fmla="*/ 1616 h 1642"/>
                <a:gd name="T70" fmla="*/ 69 w 3532"/>
                <a:gd name="T71" fmla="*/ 1546 h 1642"/>
                <a:gd name="T72" fmla="*/ 12 w 3532"/>
                <a:gd name="T73" fmla="*/ 1443 h 1642"/>
                <a:gd name="T74" fmla="*/ 0 w 3532"/>
                <a:gd name="T75" fmla="*/ 723 h 1642"/>
                <a:gd name="T76" fmla="*/ 27 w 3532"/>
                <a:gd name="T77" fmla="*/ 606 h 1642"/>
                <a:gd name="T78" fmla="*/ 102 w 3532"/>
                <a:gd name="T79" fmla="*/ 513 h 1642"/>
                <a:gd name="T80" fmla="*/ 209 w 3532"/>
                <a:gd name="T81" fmla="*/ 457 h 1642"/>
                <a:gd name="T82" fmla="*/ 967 w 3532"/>
                <a:gd name="T83" fmla="*/ 445 h 1642"/>
                <a:gd name="T84" fmla="*/ 1023 w 3532"/>
                <a:gd name="T85" fmla="*/ 281 h 1642"/>
                <a:gd name="T86" fmla="*/ 1126 w 3532"/>
                <a:gd name="T87" fmla="*/ 148 h 1642"/>
                <a:gd name="T88" fmla="*/ 1267 w 3532"/>
                <a:gd name="T89" fmla="*/ 51 h 1642"/>
                <a:gd name="T90" fmla="*/ 1435 w 3532"/>
                <a:gd name="T91" fmla="*/ 3 h 1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32" h="1642">
                  <a:moveTo>
                    <a:pt x="1496" y="260"/>
                  </a:moveTo>
                  <a:lnTo>
                    <a:pt x="1456" y="263"/>
                  </a:lnTo>
                  <a:lnTo>
                    <a:pt x="1419" y="272"/>
                  </a:lnTo>
                  <a:lnTo>
                    <a:pt x="1383" y="285"/>
                  </a:lnTo>
                  <a:lnTo>
                    <a:pt x="1351" y="302"/>
                  </a:lnTo>
                  <a:lnTo>
                    <a:pt x="1321" y="325"/>
                  </a:lnTo>
                  <a:lnTo>
                    <a:pt x="1295" y="349"/>
                  </a:lnTo>
                  <a:lnTo>
                    <a:pt x="1272" y="378"/>
                  </a:lnTo>
                  <a:lnTo>
                    <a:pt x="1253" y="411"/>
                  </a:lnTo>
                  <a:lnTo>
                    <a:pt x="1238" y="445"/>
                  </a:lnTo>
                  <a:lnTo>
                    <a:pt x="2294" y="445"/>
                  </a:lnTo>
                  <a:lnTo>
                    <a:pt x="2280" y="411"/>
                  </a:lnTo>
                  <a:lnTo>
                    <a:pt x="2261" y="378"/>
                  </a:lnTo>
                  <a:lnTo>
                    <a:pt x="2238" y="349"/>
                  </a:lnTo>
                  <a:lnTo>
                    <a:pt x="2211" y="325"/>
                  </a:lnTo>
                  <a:lnTo>
                    <a:pt x="2181" y="302"/>
                  </a:lnTo>
                  <a:lnTo>
                    <a:pt x="2149" y="285"/>
                  </a:lnTo>
                  <a:lnTo>
                    <a:pt x="2114" y="272"/>
                  </a:lnTo>
                  <a:lnTo>
                    <a:pt x="2076" y="263"/>
                  </a:lnTo>
                  <a:lnTo>
                    <a:pt x="2036" y="260"/>
                  </a:lnTo>
                  <a:lnTo>
                    <a:pt x="1496" y="260"/>
                  </a:lnTo>
                  <a:close/>
                  <a:moveTo>
                    <a:pt x="1496" y="0"/>
                  </a:moveTo>
                  <a:lnTo>
                    <a:pt x="2036" y="0"/>
                  </a:lnTo>
                  <a:lnTo>
                    <a:pt x="2097" y="3"/>
                  </a:lnTo>
                  <a:lnTo>
                    <a:pt x="2155" y="14"/>
                  </a:lnTo>
                  <a:lnTo>
                    <a:pt x="2212" y="29"/>
                  </a:lnTo>
                  <a:lnTo>
                    <a:pt x="2266" y="51"/>
                  </a:lnTo>
                  <a:lnTo>
                    <a:pt x="2316" y="79"/>
                  </a:lnTo>
                  <a:lnTo>
                    <a:pt x="2363" y="110"/>
                  </a:lnTo>
                  <a:lnTo>
                    <a:pt x="2406" y="148"/>
                  </a:lnTo>
                  <a:lnTo>
                    <a:pt x="2445" y="189"/>
                  </a:lnTo>
                  <a:lnTo>
                    <a:pt x="2480" y="233"/>
                  </a:lnTo>
                  <a:lnTo>
                    <a:pt x="2509" y="281"/>
                  </a:lnTo>
                  <a:lnTo>
                    <a:pt x="2533" y="333"/>
                  </a:lnTo>
                  <a:lnTo>
                    <a:pt x="2552" y="388"/>
                  </a:lnTo>
                  <a:lnTo>
                    <a:pt x="2565" y="445"/>
                  </a:lnTo>
                  <a:lnTo>
                    <a:pt x="3239" y="445"/>
                  </a:lnTo>
                  <a:lnTo>
                    <a:pt x="3283" y="448"/>
                  </a:lnTo>
                  <a:lnTo>
                    <a:pt x="3323" y="457"/>
                  </a:lnTo>
                  <a:lnTo>
                    <a:pt x="3363" y="471"/>
                  </a:lnTo>
                  <a:lnTo>
                    <a:pt x="3399" y="489"/>
                  </a:lnTo>
                  <a:lnTo>
                    <a:pt x="3432" y="513"/>
                  </a:lnTo>
                  <a:lnTo>
                    <a:pt x="3460" y="541"/>
                  </a:lnTo>
                  <a:lnTo>
                    <a:pt x="3485" y="571"/>
                  </a:lnTo>
                  <a:lnTo>
                    <a:pt x="3505" y="606"/>
                  </a:lnTo>
                  <a:lnTo>
                    <a:pt x="3520" y="642"/>
                  </a:lnTo>
                  <a:lnTo>
                    <a:pt x="3529" y="682"/>
                  </a:lnTo>
                  <a:lnTo>
                    <a:pt x="3532" y="723"/>
                  </a:lnTo>
                  <a:lnTo>
                    <a:pt x="3532" y="1364"/>
                  </a:lnTo>
                  <a:lnTo>
                    <a:pt x="3529" y="1405"/>
                  </a:lnTo>
                  <a:lnTo>
                    <a:pt x="3520" y="1443"/>
                  </a:lnTo>
                  <a:lnTo>
                    <a:pt x="3506" y="1481"/>
                  </a:lnTo>
                  <a:lnTo>
                    <a:pt x="3487" y="1514"/>
                  </a:lnTo>
                  <a:lnTo>
                    <a:pt x="3463" y="1546"/>
                  </a:lnTo>
                  <a:lnTo>
                    <a:pt x="3436" y="1573"/>
                  </a:lnTo>
                  <a:lnTo>
                    <a:pt x="3404" y="1596"/>
                  </a:lnTo>
                  <a:lnTo>
                    <a:pt x="3369" y="1616"/>
                  </a:lnTo>
                  <a:lnTo>
                    <a:pt x="3332" y="1630"/>
                  </a:lnTo>
                  <a:lnTo>
                    <a:pt x="3293" y="1638"/>
                  </a:lnTo>
                  <a:lnTo>
                    <a:pt x="3251" y="1642"/>
                  </a:lnTo>
                  <a:lnTo>
                    <a:pt x="2071" y="1642"/>
                  </a:lnTo>
                  <a:lnTo>
                    <a:pt x="2067" y="1602"/>
                  </a:lnTo>
                  <a:lnTo>
                    <a:pt x="2057" y="1564"/>
                  </a:lnTo>
                  <a:lnTo>
                    <a:pt x="2044" y="1528"/>
                  </a:lnTo>
                  <a:lnTo>
                    <a:pt x="2025" y="1496"/>
                  </a:lnTo>
                  <a:lnTo>
                    <a:pt x="2003" y="1465"/>
                  </a:lnTo>
                  <a:lnTo>
                    <a:pt x="1977" y="1438"/>
                  </a:lnTo>
                  <a:lnTo>
                    <a:pt x="1975" y="1436"/>
                  </a:lnTo>
                  <a:lnTo>
                    <a:pt x="1972" y="1434"/>
                  </a:lnTo>
                  <a:lnTo>
                    <a:pt x="1953" y="1417"/>
                  </a:lnTo>
                  <a:lnTo>
                    <a:pt x="1934" y="1402"/>
                  </a:lnTo>
                  <a:lnTo>
                    <a:pt x="1918" y="1394"/>
                  </a:lnTo>
                  <a:lnTo>
                    <a:pt x="1901" y="1385"/>
                  </a:lnTo>
                  <a:lnTo>
                    <a:pt x="1883" y="1376"/>
                  </a:lnTo>
                  <a:lnTo>
                    <a:pt x="1868" y="1371"/>
                  </a:lnTo>
                  <a:lnTo>
                    <a:pt x="1853" y="1367"/>
                  </a:lnTo>
                  <a:lnTo>
                    <a:pt x="1840" y="1362"/>
                  </a:lnTo>
                  <a:lnTo>
                    <a:pt x="1827" y="1359"/>
                  </a:lnTo>
                  <a:lnTo>
                    <a:pt x="1797" y="1355"/>
                  </a:lnTo>
                  <a:lnTo>
                    <a:pt x="1767" y="1353"/>
                  </a:lnTo>
                  <a:lnTo>
                    <a:pt x="1735" y="1355"/>
                  </a:lnTo>
                  <a:lnTo>
                    <a:pt x="1705" y="1359"/>
                  </a:lnTo>
                  <a:lnTo>
                    <a:pt x="1692" y="1362"/>
                  </a:lnTo>
                  <a:lnTo>
                    <a:pt x="1679" y="1367"/>
                  </a:lnTo>
                  <a:lnTo>
                    <a:pt x="1664" y="1371"/>
                  </a:lnTo>
                  <a:lnTo>
                    <a:pt x="1649" y="1376"/>
                  </a:lnTo>
                  <a:lnTo>
                    <a:pt x="1631" y="1384"/>
                  </a:lnTo>
                  <a:lnTo>
                    <a:pt x="1615" y="1394"/>
                  </a:lnTo>
                  <a:lnTo>
                    <a:pt x="1609" y="1397"/>
                  </a:lnTo>
                  <a:lnTo>
                    <a:pt x="1604" y="1400"/>
                  </a:lnTo>
                  <a:lnTo>
                    <a:pt x="1598" y="1402"/>
                  </a:lnTo>
                  <a:lnTo>
                    <a:pt x="1579" y="1417"/>
                  </a:lnTo>
                  <a:lnTo>
                    <a:pt x="1560" y="1434"/>
                  </a:lnTo>
                  <a:lnTo>
                    <a:pt x="1557" y="1436"/>
                  </a:lnTo>
                  <a:lnTo>
                    <a:pt x="1555" y="1438"/>
                  </a:lnTo>
                  <a:lnTo>
                    <a:pt x="1529" y="1465"/>
                  </a:lnTo>
                  <a:lnTo>
                    <a:pt x="1507" y="1496"/>
                  </a:lnTo>
                  <a:lnTo>
                    <a:pt x="1488" y="1528"/>
                  </a:lnTo>
                  <a:lnTo>
                    <a:pt x="1475" y="1564"/>
                  </a:lnTo>
                  <a:lnTo>
                    <a:pt x="1465" y="1602"/>
                  </a:lnTo>
                  <a:lnTo>
                    <a:pt x="1461" y="1642"/>
                  </a:lnTo>
                  <a:lnTo>
                    <a:pt x="281" y="1642"/>
                  </a:lnTo>
                  <a:lnTo>
                    <a:pt x="239" y="1638"/>
                  </a:lnTo>
                  <a:lnTo>
                    <a:pt x="200" y="1630"/>
                  </a:lnTo>
                  <a:lnTo>
                    <a:pt x="163" y="1616"/>
                  </a:lnTo>
                  <a:lnTo>
                    <a:pt x="128" y="1596"/>
                  </a:lnTo>
                  <a:lnTo>
                    <a:pt x="97" y="1573"/>
                  </a:lnTo>
                  <a:lnTo>
                    <a:pt x="69" y="1546"/>
                  </a:lnTo>
                  <a:lnTo>
                    <a:pt x="46" y="1514"/>
                  </a:lnTo>
                  <a:lnTo>
                    <a:pt x="26" y="1480"/>
                  </a:lnTo>
                  <a:lnTo>
                    <a:pt x="12" y="1443"/>
                  </a:lnTo>
                  <a:lnTo>
                    <a:pt x="3" y="1405"/>
                  </a:lnTo>
                  <a:lnTo>
                    <a:pt x="0" y="1364"/>
                  </a:lnTo>
                  <a:lnTo>
                    <a:pt x="0" y="723"/>
                  </a:lnTo>
                  <a:lnTo>
                    <a:pt x="3" y="682"/>
                  </a:lnTo>
                  <a:lnTo>
                    <a:pt x="12" y="642"/>
                  </a:lnTo>
                  <a:lnTo>
                    <a:pt x="27" y="606"/>
                  </a:lnTo>
                  <a:lnTo>
                    <a:pt x="47" y="571"/>
                  </a:lnTo>
                  <a:lnTo>
                    <a:pt x="72" y="541"/>
                  </a:lnTo>
                  <a:lnTo>
                    <a:pt x="102" y="513"/>
                  </a:lnTo>
                  <a:lnTo>
                    <a:pt x="133" y="489"/>
                  </a:lnTo>
                  <a:lnTo>
                    <a:pt x="169" y="471"/>
                  </a:lnTo>
                  <a:lnTo>
                    <a:pt x="209" y="457"/>
                  </a:lnTo>
                  <a:lnTo>
                    <a:pt x="250" y="448"/>
                  </a:lnTo>
                  <a:lnTo>
                    <a:pt x="293" y="445"/>
                  </a:lnTo>
                  <a:lnTo>
                    <a:pt x="967" y="445"/>
                  </a:lnTo>
                  <a:lnTo>
                    <a:pt x="980" y="388"/>
                  </a:lnTo>
                  <a:lnTo>
                    <a:pt x="999" y="333"/>
                  </a:lnTo>
                  <a:lnTo>
                    <a:pt x="1023" y="281"/>
                  </a:lnTo>
                  <a:lnTo>
                    <a:pt x="1053" y="233"/>
                  </a:lnTo>
                  <a:lnTo>
                    <a:pt x="1087" y="189"/>
                  </a:lnTo>
                  <a:lnTo>
                    <a:pt x="1126" y="148"/>
                  </a:lnTo>
                  <a:lnTo>
                    <a:pt x="1169" y="110"/>
                  </a:lnTo>
                  <a:lnTo>
                    <a:pt x="1216" y="79"/>
                  </a:lnTo>
                  <a:lnTo>
                    <a:pt x="1267" y="51"/>
                  </a:lnTo>
                  <a:lnTo>
                    <a:pt x="1320" y="29"/>
                  </a:lnTo>
                  <a:lnTo>
                    <a:pt x="1377" y="14"/>
                  </a:lnTo>
                  <a:lnTo>
                    <a:pt x="1435" y="3"/>
                  </a:lnTo>
                  <a:lnTo>
                    <a:pt x="1496" y="0"/>
                  </a:lnTo>
                  <a:close/>
                </a:path>
              </a:pathLst>
            </a:custGeom>
            <a:grpFill/>
            <a:ln w="28575">
              <a:solidFill>
                <a:srgbClr val="004D9E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2" name="Freeform 98"/>
          <p:cNvSpPr>
            <a:spLocks/>
          </p:cNvSpPr>
          <p:nvPr/>
        </p:nvSpPr>
        <p:spPr bwMode="auto">
          <a:xfrm>
            <a:off x="6013145" y="2576033"/>
            <a:ext cx="947491" cy="1018416"/>
          </a:xfrm>
          <a:custGeom>
            <a:avLst/>
            <a:gdLst>
              <a:gd name="T0" fmla="*/ 1224 w 3127"/>
              <a:gd name="T1" fmla="*/ 0 h 3360"/>
              <a:gd name="T2" fmla="*/ 1490 w 3127"/>
              <a:gd name="T3" fmla="*/ 0 h 3360"/>
              <a:gd name="T4" fmla="*/ 1509 w 3127"/>
              <a:gd name="T5" fmla="*/ 3 h 3360"/>
              <a:gd name="T6" fmla="*/ 1527 w 3127"/>
              <a:gd name="T7" fmla="*/ 11 h 3360"/>
              <a:gd name="T8" fmla="*/ 1542 w 3127"/>
              <a:gd name="T9" fmla="*/ 22 h 3360"/>
              <a:gd name="T10" fmla="*/ 1554 w 3127"/>
              <a:gd name="T11" fmla="*/ 37 h 3360"/>
              <a:gd name="T12" fmla="*/ 1561 w 3127"/>
              <a:gd name="T13" fmla="*/ 54 h 3360"/>
              <a:gd name="T14" fmla="*/ 1564 w 3127"/>
              <a:gd name="T15" fmla="*/ 74 h 3360"/>
              <a:gd name="T16" fmla="*/ 1564 w 3127"/>
              <a:gd name="T17" fmla="*/ 395 h 3360"/>
              <a:gd name="T18" fmla="*/ 2460 w 3127"/>
              <a:gd name="T19" fmla="*/ 395 h 3360"/>
              <a:gd name="T20" fmla="*/ 3127 w 3127"/>
              <a:gd name="T21" fmla="*/ 1058 h 3360"/>
              <a:gd name="T22" fmla="*/ 2460 w 3127"/>
              <a:gd name="T23" fmla="*/ 1721 h 3360"/>
              <a:gd name="T24" fmla="*/ 1564 w 3127"/>
              <a:gd name="T25" fmla="*/ 1721 h 3360"/>
              <a:gd name="T26" fmla="*/ 1564 w 3127"/>
              <a:gd name="T27" fmla="*/ 1982 h 3360"/>
              <a:gd name="T28" fmla="*/ 2073 w 3127"/>
              <a:gd name="T29" fmla="*/ 1982 h 3360"/>
              <a:gd name="T30" fmla="*/ 2087 w 3127"/>
              <a:gd name="T31" fmla="*/ 1984 h 3360"/>
              <a:gd name="T32" fmla="*/ 2099 w 3127"/>
              <a:gd name="T33" fmla="*/ 1991 h 3360"/>
              <a:gd name="T34" fmla="*/ 2106 w 3127"/>
              <a:gd name="T35" fmla="*/ 2003 h 3360"/>
              <a:gd name="T36" fmla="*/ 2108 w 3127"/>
              <a:gd name="T37" fmla="*/ 2016 h 3360"/>
              <a:gd name="T38" fmla="*/ 2108 w 3127"/>
              <a:gd name="T39" fmla="*/ 2610 h 3360"/>
              <a:gd name="T40" fmla="*/ 2106 w 3127"/>
              <a:gd name="T41" fmla="*/ 2623 h 3360"/>
              <a:gd name="T42" fmla="*/ 2099 w 3127"/>
              <a:gd name="T43" fmla="*/ 2634 h 3360"/>
              <a:gd name="T44" fmla="*/ 2087 w 3127"/>
              <a:gd name="T45" fmla="*/ 2641 h 3360"/>
              <a:gd name="T46" fmla="*/ 2073 w 3127"/>
              <a:gd name="T47" fmla="*/ 2644 h 3360"/>
              <a:gd name="T48" fmla="*/ 1564 w 3127"/>
              <a:gd name="T49" fmla="*/ 2644 h 3360"/>
              <a:gd name="T50" fmla="*/ 1564 w 3127"/>
              <a:gd name="T51" fmla="*/ 3287 h 3360"/>
              <a:gd name="T52" fmla="*/ 1561 w 3127"/>
              <a:gd name="T53" fmla="*/ 3307 h 3360"/>
              <a:gd name="T54" fmla="*/ 1554 w 3127"/>
              <a:gd name="T55" fmla="*/ 3324 h 3360"/>
              <a:gd name="T56" fmla="*/ 1542 w 3127"/>
              <a:gd name="T57" fmla="*/ 3339 h 3360"/>
              <a:gd name="T58" fmla="*/ 1527 w 3127"/>
              <a:gd name="T59" fmla="*/ 3351 h 3360"/>
              <a:gd name="T60" fmla="*/ 1509 w 3127"/>
              <a:gd name="T61" fmla="*/ 3358 h 3360"/>
              <a:gd name="T62" fmla="*/ 1490 w 3127"/>
              <a:gd name="T63" fmla="*/ 3360 h 3360"/>
              <a:gd name="T64" fmla="*/ 1224 w 3127"/>
              <a:gd name="T65" fmla="*/ 3360 h 3360"/>
              <a:gd name="T66" fmla="*/ 1205 w 3127"/>
              <a:gd name="T67" fmla="*/ 3358 h 3360"/>
              <a:gd name="T68" fmla="*/ 1187 w 3127"/>
              <a:gd name="T69" fmla="*/ 3351 h 3360"/>
              <a:gd name="T70" fmla="*/ 1172 w 3127"/>
              <a:gd name="T71" fmla="*/ 3339 h 3360"/>
              <a:gd name="T72" fmla="*/ 1160 w 3127"/>
              <a:gd name="T73" fmla="*/ 3324 h 3360"/>
              <a:gd name="T74" fmla="*/ 1153 w 3127"/>
              <a:gd name="T75" fmla="*/ 3307 h 3360"/>
              <a:gd name="T76" fmla="*/ 1151 w 3127"/>
              <a:gd name="T77" fmla="*/ 3287 h 3360"/>
              <a:gd name="T78" fmla="*/ 1151 w 3127"/>
              <a:gd name="T79" fmla="*/ 2644 h 3360"/>
              <a:gd name="T80" fmla="*/ 738 w 3127"/>
              <a:gd name="T81" fmla="*/ 2644 h 3360"/>
              <a:gd name="T82" fmla="*/ 404 w 3127"/>
              <a:gd name="T83" fmla="*/ 2314 h 3360"/>
              <a:gd name="T84" fmla="*/ 738 w 3127"/>
              <a:gd name="T85" fmla="*/ 1982 h 3360"/>
              <a:gd name="T86" fmla="*/ 1151 w 3127"/>
              <a:gd name="T87" fmla="*/ 1982 h 3360"/>
              <a:gd name="T88" fmla="*/ 1151 w 3127"/>
              <a:gd name="T89" fmla="*/ 1721 h 3360"/>
              <a:gd name="T90" fmla="*/ 35 w 3127"/>
              <a:gd name="T91" fmla="*/ 1721 h 3360"/>
              <a:gd name="T92" fmla="*/ 21 w 3127"/>
              <a:gd name="T93" fmla="*/ 1718 h 3360"/>
              <a:gd name="T94" fmla="*/ 11 w 3127"/>
              <a:gd name="T95" fmla="*/ 1711 h 3360"/>
              <a:gd name="T96" fmla="*/ 3 w 3127"/>
              <a:gd name="T97" fmla="*/ 1699 h 3360"/>
              <a:gd name="T98" fmla="*/ 0 w 3127"/>
              <a:gd name="T99" fmla="*/ 1686 h 3360"/>
              <a:gd name="T100" fmla="*/ 0 w 3127"/>
              <a:gd name="T101" fmla="*/ 429 h 3360"/>
              <a:gd name="T102" fmla="*/ 3 w 3127"/>
              <a:gd name="T103" fmla="*/ 416 h 3360"/>
              <a:gd name="T104" fmla="*/ 11 w 3127"/>
              <a:gd name="T105" fmla="*/ 405 h 3360"/>
              <a:gd name="T106" fmla="*/ 21 w 3127"/>
              <a:gd name="T107" fmla="*/ 398 h 3360"/>
              <a:gd name="T108" fmla="*/ 35 w 3127"/>
              <a:gd name="T109" fmla="*/ 395 h 3360"/>
              <a:gd name="T110" fmla="*/ 1151 w 3127"/>
              <a:gd name="T111" fmla="*/ 395 h 3360"/>
              <a:gd name="T112" fmla="*/ 1151 w 3127"/>
              <a:gd name="T113" fmla="*/ 74 h 3360"/>
              <a:gd name="T114" fmla="*/ 1153 w 3127"/>
              <a:gd name="T115" fmla="*/ 54 h 3360"/>
              <a:gd name="T116" fmla="*/ 1160 w 3127"/>
              <a:gd name="T117" fmla="*/ 37 h 3360"/>
              <a:gd name="T118" fmla="*/ 1172 w 3127"/>
              <a:gd name="T119" fmla="*/ 22 h 3360"/>
              <a:gd name="T120" fmla="*/ 1187 w 3127"/>
              <a:gd name="T121" fmla="*/ 11 h 3360"/>
              <a:gd name="T122" fmla="*/ 1205 w 3127"/>
              <a:gd name="T123" fmla="*/ 3 h 3360"/>
              <a:gd name="T124" fmla="*/ 1224 w 3127"/>
              <a:gd name="T125" fmla="*/ 0 h 3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127" h="3360">
                <a:moveTo>
                  <a:pt x="1224" y="0"/>
                </a:moveTo>
                <a:lnTo>
                  <a:pt x="1490" y="0"/>
                </a:lnTo>
                <a:lnTo>
                  <a:pt x="1509" y="3"/>
                </a:lnTo>
                <a:lnTo>
                  <a:pt x="1527" y="11"/>
                </a:lnTo>
                <a:lnTo>
                  <a:pt x="1542" y="22"/>
                </a:lnTo>
                <a:lnTo>
                  <a:pt x="1554" y="37"/>
                </a:lnTo>
                <a:lnTo>
                  <a:pt x="1561" y="54"/>
                </a:lnTo>
                <a:lnTo>
                  <a:pt x="1564" y="74"/>
                </a:lnTo>
                <a:lnTo>
                  <a:pt x="1564" y="395"/>
                </a:lnTo>
                <a:lnTo>
                  <a:pt x="2460" y="395"/>
                </a:lnTo>
                <a:lnTo>
                  <a:pt x="3127" y="1058"/>
                </a:lnTo>
                <a:lnTo>
                  <a:pt x="2460" y="1721"/>
                </a:lnTo>
                <a:lnTo>
                  <a:pt x="1564" y="1721"/>
                </a:lnTo>
                <a:lnTo>
                  <a:pt x="1564" y="1982"/>
                </a:lnTo>
                <a:lnTo>
                  <a:pt x="2073" y="1982"/>
                </a:lnTo>
                <a:lnTo>
                  <a:pt x="2087" y="1984"/>
                </a:lnTo>
                <a:lnTo>
                  <a:pt x="2099" y="1991"/>
                </a:lnTo>
                <a:lnTo>
                  <a:pt x="2106" y="2003"/>
                </a:lnTo>
                <a:lnTo>
                  <a:pt x="2108" y="2016"/>
                </a:lnTo>
                <a:lnTo>
                  <a:pt x="2108" y="2610"/>
                </a:lnTo>
                <a:lnTo>
                  <a:pt x="2106" y="2623"/>
                </a:lnTo>
                <a:lnTo>
                  <a:pt x="2099" y="2634"/>
                </a:lnTo>
                <a:lnTo>
                  <a:pt x="2087" y="2641"/>
                </a:lnTo>
                <a:lnTo>
                  <a:pt x="2073" y="2644"/>
                </a:lnTo>
                <a:lnTo>
                  <a:pt x="1564" y="2644"/>
                </a:lnTo>
                <a:lnTo>
                  <a:pt x="1564" y="3287"/>
                </a:lnTo>
                <a:lnTo>
                  <a:pt x="1561" y="3307"/>
                </a:lnTo>
                <a:lnTo>
                  <a:pt x="1554" y="3324"/>
                </a:lnTo>
                <a:lnTo>
                  <a:pt x="1542" y="3339"/>
                </a:lnTo>
                <a:lnTo>
                  <a:pt x="1527" y="3351"/>
                </a:lnTo>
                <a:lnTo>
                  <a:pt x="1509" y="3358"/>
                </a:lnTo>
                <a:lnTo>
                  <a:pt x="1490" y="3360"/>
                </a:lnTo>
                <a:lnTo>
                  <a:pt x="1224" y="3360"/>
                </a:lnTo>
                <a:lnTo>
                  <a:pt x="1205" y="3358"/>
                </a:lnTo>
                <a:lnTo>
                  <a:pt x="1187" y="3351"/>
                </a:lnTo>
                <a:lnTo>
                  <a:pt x="1172" y="3339"/>
                </a:lnTo>
                <a:lnTo>
                  <a:pt x="1160" y="3324"/>
                </a:lnTo>
                <a:lnTo>
                  <a:pt x="1153" y="3307"/>
                </a:lnTo>
                <a:lnTo>
                  <a:pt x="1151" y="3287"/>
                </a:lnTo>
                <a:lnTo>
                  <a:pt x="1151" y="2644"/>
                </a:lnTo>
                <a:lnTo>
                  <a:pt x="738" y="2644"/>
                </a:lnTo>
                <a:lnTo>
                  <a:pt x="404" y="2314"/>
                </a:lnTo>
                <a:lnTo>
                  <a:pt x="738" y="1982"/>
                </a:lnTo>
                <a:lnTo>
                  <a:pt x="1151" y="1982"/>
                </a:lnTo>
                <a:lnTo>
                  <a:pt x="1151" y="1721"/>
                </a:lnTo>
                <a:lnTo>
                  <a:pt x="35" y="1721"/>
                </a:lnTo>
                <a:lnTo>
                  <a:pt x="21" y="1718"/>
                </a:lnTo>
                <a:lnTo>
                  <a:pt x="11" y="1711"/>
                </a:lnTo>
                <a:lnTo>
                  <a:pt x="3" y="1699"/>
                </a:lnTo>
                <a:lnTo>
                  <a:pt x="0" y="1686"/>
                </a:lnTo>
                <a:lnTo>
                  <a:pt x="0" y="429"/>
                </a:lnTo>
                <a:lnTo>
                  <a:pt x="3" y="416"/>
                </a:lnTo>
                <a:lnTo>
                  <a:pt x="11" y="405"/>
                </a:lnTo>
                <a:lnTo>
                  <a:pt x="21" y="398"/>
                </a:lnTo>
                <a:lnTo>
                  <a:pt x="35" y="395"/>
                </a:lnTo>
                <a:lnTo>
                  <a:pt x="1151" y="395"/>
                </a:lnTo>
                <a:lnTo>
                  <a:pt x="1151" y="74"/>
                </a:lnTo>
                <a:lnTo>
                  <a:pt x="1153" y="54"/>
                </a:lnTo>
                <a:lnTo>
                  <a:pt x="1160" y="37"/>
                </a:lnTo>
                <a:lnTo>
                  <a:pt x="1172" y="22"/>
                </a:lnTo>
                <a:lnTo>
                  <a:pt x="1187" y="11"/>
                </a:lnTo>
                <a:lnTo>
                  <a:pt x="1205" y="3"/>
                </a:lnTo>
                <a:lnTo>
                  <a:pt x="1224" y="0"/>
                </a:lnTo>
                <a:close/>
              </a:path>
            </a:pathLst>
          </a:custGeom>
          <a:noFill/>
          <a:ln w="28575">
            <a:solidFill>
              <a:srgbClr val="004D9E"/>
            </a:solidFill>
            <a:prstDash val="solid"/>
            <a:round/>
            <a:headEnd/>
            <a:tailEnd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Freeform 158"/>
          <p:cNvSpPr>
            <a:spLocks noEditPoints="1"/>
          </p:cNvSpPr>
          <p:nvPr/>
        </p:nvSpPr>
        <p:spPr bwMode="auto">
          <a:xfrm>
            <a:off x="9613512" y="2578300"/>
            <a:ext cx="1002065" cy="1013882"/>
          </a:xfrm>
          <a:custGeom>
            <a:avLst/>
            <a:gdLst>
              <a:gd name="T0" fmla="*/ 782 w 3393"/>
              <a:gd name="T1" fmla="*/ 2729 h 3433"/>
              <a:gd name="T2" fmla="*/ 1312 w 3393"/>
              <a:gd name="T3" fmla="*/ 3031 h 3433"/>
              <a:gd name="T4" fmla="*/ 1174 w 3393"/>
              <a:gd name="T5" fmla="*/ 2606 h 3433"/>
              <a:gd name="T6" fmla="*/ 2026 w 3393"/>
              <a:gd name="T7" fmla="*/ 2931 h 3433"/>
              <a:gd name="T8" fmla="*/ 2341 w 3393"/>
              <a:gd name="T9" fmla="*/ 2923 h 3433"/>
              <a:gd name="T10" fmla="*/ 2538 w 3393"/>
              <a:gd name="T11" fmla="*/ 2605 h 3433"/>
              <a:gd name="T12" fmla="*/ 1514 w 3393"/>
              <a:gd name="T13" fmla="*/ 2448 h 3433"/>
              <a:gd name="T14" fmla="*/ 1496 w 3393"/>
              <a:gd name="T15" fmla="*/ 2815 h 3433"/>
              <a:gd name="T16" fmla="*/ 1678 w 3393"/>
              <a:gd name="T17" fmla="*/ 3087 h 3433"/>
              <a:gd name="T18" fmla="*/ 1857 w 3393"/>
              <a:gd name="T19" fmla="*/ 2808 h 3433"/>
              <a:gd name="T20" fmla="*/ 1858 w 3393"/>
              <a:gd name="T21" fmla="*/ 2447 h 3433"/>
              <a:gd name="T22" fmla="*/ 2296 w 3393"/>
              <a:gd name="T23" fmla="*/ 2212 h 3433"/>
              <a:gd name="T24" fmla="*/ 2743 w 3393"/>
              <a:gd name="T25" fmla="*/ 2469 h 3433"/>
              <a:gd name="T26" fmla="*/ 3021 w 3393"/>
              <a:gd name="T27" fmla="*/ 2005 h 3433"/>
              <a:gd name="T28" fmla="*/ 394 w 3393"/>
              <a:gd name="T29" fmla="*/ 2093 h 3433"/>
              <a:gd name="T30" fmla="*/ 730 w 3393"/>
              <a:gd name="T31" fmla="*/ 2433 h 3433"/>
              <a:gd name="T32" fmla="*/ 1034 w 3393"/>
              <a:gd name="T33" fmla="*/ 2029 h 3433"/>
              <a:gd name="T34" fmla="*/ 1250 w 3393"/>
              <a:gd name="T35" fmla="*/ 2100 h 3433"/>
              <a:gd name="T36" fmla="*/ 1697 w 3393"/>
              <a:gd name="T37" fmla="*/ 2233 h 3433"/>
              <a:gd name="T38" fmla="*/ 2126 w 3393"/>
              <a:gd name="T39" fmla="*/ 2006 h 3433"/>
              <a:gd name="T40" fmla="*/ 1236 w 3393"/>
              <a:gd name="T41" fmla="*/ 1433 h 3433"/>
              <a:gd name="T42" fmla="*/ 2097 w 3393"/>
              <a:gd name="T43" fmla="*/ 1268 h 3433"/>
              <a:gd name="T44" fmla="*/ 1482 w 3393"/>
              <a:gd name="T45" fmla="*/ 1208 h 3433"/>
              <a:gd name="T46" fmla="*/ 2532 w 3393"/>
              <a:gd name="T47" fmla="*/ 1070 h 3433"/>
              <a:gd name="T48" fmla="*/ 2341 w 3393"/>
              <a:gd name="T49" fmla="*/ 1517 h 3433"/>
              <a:gd name="T50" fmla="*/ 2942 w 3393"/>
              <a:gd name="T51" fmla="*/ 1178 h 3433"/>
              <a:gd name="T52" fmla="*/ 452 w 3393"/>
              <a:gd name="T53" fmla="*/ 1178 h 3433"/>
              <a:gd name="T54" fmla="*/ 1022 w 3393"/>
              <a:gd name="T55" fmla="*/ 1514 h 3433"/>
              <a:gd name="T56" fmla="*/ 808 w 3393"/>
              <a:gd name="T57" fmla="*/ 1050 h 3433"/>
              <a:gd name="T58" fmla="*/ 1140 w 3393"/>
              <a:gd name="T59" fmla="*/ 468 h 3433"/>
              <a:gd name="T60" fmla="*/ 785 w 3393"/>
              <a:gd name="T61" fmla="*/ 816 h 3433"/>
              <a:gd name="T62" fmla="*/ 1242 w 3393"/>
              <a:gd name="T63" fmla="*/ 665 h 3433"/>
              <a:gd name="T64" fmla="*/ 2028 w 3393"/>
              <a:gd name="T65" fmla="*/ 507 h 3433"/>
              <a:gd name="T66" fmla="*/ 2392 w 3393"/>
              <a:gd name="T67" fmla="*/ 900 h 3433"/>
              <a:gd name="T68" fmla="*/ 2494 w 3393"/>
              <a:gd name="T69" fmla="*/ 611 h 3433"/>
              <a:gd name="T70" fmla="*/ 1949 w 3393"/>
              <a:gd name="T71" fmla="*/ 370 h 3433"/>
              <a:gd name="T72" fmla="*/ 1558 w 3393"/>
              <a:gd name="T73" fmla="*/ 514 h 3433"/>
              <a:gd name="T74" fmla="*/ 1339 w 3393"/>
              <a:gd name="T75" fmla="*/ 981 h 3433"/>
              <a:gd name="T76" fmla="*/ 1940 w 3393"/>
              <a:gd name="T77" fmla="*/ 996 h 3433"/>
              <a:gd name="T78" fmla="*/ 1829 w 3393"/>
              <a:gd name="T79" fmla="*/ 573 h 3433"/>
              <a:gd name="T80" fmla="*/ 1804 w 3393"/>
              <a:gd name="T81" fmla="*/ 3 h 3433"/>
              <a:gd name="T82" fmla="*/ 2494 w 3393"/>
              <a:gd name="T83" fmla="*/ 202 h 3433"/>
              <a:gd name="T84" fmla="*/ 3029 w 3393"/>
              <a:gd name="T85" fmla="*/ 655 h 3433"/>
              <a:gd name="T86" fmla="*/ 3342 w 3393"/>
              <a:gd name="T87" fmla="*/ 1295 h 3433"/>
              <a:gd name="T88" fmla="*/ 3370 w 3393"/>
              <a:gd name="T89" fmla="*/ 2003 h 3433"/>
              <a:gd name="T90" fmla="*/ 3141 w 3393"/>
              <a:gd name="T91" fmla="*/ 2618 h 3433"/>
              <a:gd name="T92" fmla="*/ 2685 w 3393"/>
              <a:gd name="T93" fmla="*/ 3113 h 3433"/>
              <a:gd name="T94" fmla="*/ 2081 w 3393"/>
              <a:gd name="T95" fmla="*/ 3389 h 3433"/>
              <a:gd name="T96" fmla="*/ 1407 w 3393"/>
              <a:gd name="T97" fmla="*/ 3408 h 3433"/>
              <a:gd name="T98" fmla="*/ 788 w 3393"/>
              <a:gd name="T99" fmla="*/ 3168 h 3433"/>
              <a:gd name="T100" fmla="*/ 305 w 3393"/>
              <a:gd name="T101" fmla="*/ 2698 h 3433"/>
              <a:gd name="T102" fmla="*/ 41 w 3393"/>
              <a:gd name="T103" fmla="*/ 2096 h 3433"/>
              <a:gd name="T104" fmla="*/ 30 w 3393"/>
              <a:gd name="T105" fmla="*/ 1397 h 3433"/>
              <a:gd name="T106" fmla="*/ 305 w 3393"/>
              <a:gd name="T107" fmla="*/ 736 h 3433"/>
              <a:gd name="T108" fmla="*/ 812 w 3393"/>
              <a:gd name="T109" fmla="*/ 252 h 3433"/>
              <a:gd name="T110" fmla="*/ 1483 w 3393"/>
              <a:gd name="T111" fmla="*/ 14 h 3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93" h="3433">
                <a:moveTo>
                  <a:pt x="1141" y="2512"/>
                </a:moveTo>
                <a:lnTo>
                  <a:pt x="1045" y="2538"/>
                </a:lnTo>
                <a:lnTo>
                  <a:pt x="954" y="2568"/>
                </a:lnTo>
                <a:lnTo>
                  <a:pt x="870" y="2600"/>
                </a:lnTo>
                <a:lnTo>
                  <a:pt x="792" y="2632"/>
                </a:lnTo>
                <a:lnTo>
                  <a:pt x="718" y="2665"/>
                </a:lnTo>
                <a:lnTo>
                  <a:pt x="782" y="2729"/>
                </a:lnTo>
                <a:lnTo>
                  <a:pt x="849" y="2786"/>
                </a:lnTo>
                <a:lnTo>
                  <a:pt x="920" y="2840"/>
                </a:lnTo>
                <a:lnTo>
                  <a:pt x="993" y="2889"/>
                </a:lnTo>
                <a:lnTo>
                  <a:pt x="1069" y="2933"/>
                </a:lnTo>
                <a:lnTo>
                  <a:pt x="1147" y="2971"/>
                </a:lnTo>
                <a:lnTo>
                  <a:pt x="1229" y="3003"/>
                </a:lnTo>
                <a:lnTo>
                  <a:pt x="1312" y="3031"/>
                </a:lnTo>
                <a:lnTo>
                  <a:pt x="1396" y="3054"/>
                </a:lnTo>
                <a:lnTo>
                  <a:pt x="1359" y="2994"/>
                </a:lnTo>
                <a:lnTo>
                  <a:pt x="1321" y="2927"/>
                </a:lnTo>
                <a:lnTo>
                  <a:pt x="1283" y="2855"/>
                </a:lnTo>
                <a:lnTo>
                  <a:pt x="1246" y="2777"/>
                </a:lnTo>
                <a:lnTo>
                  <a:pt x="1209" y="2694"/>
                </a:lnTo>
                <a:lnTo>
                  <a:pt x="1174" y="2606"/>
                </a:lnTo>
                <a:lnTo>
                  <a:pt x="1141" y="2512"/>
                </a:lnTo>
                <a:close/>
                <a:moveTo>
                  <a:pt x="2217" y="2502"/>
                </a:moveTo>
                <a:lnTo>
                  <a:pt x="2181" y="2597"/>
                </a:lnTo>
                <a:lnTo>
                  <a:pt x="2144" y="2690"/>
                </a:lnTo>
                <a:lnTo>
                  <a:pt x="2105" y="2776"/>
                </a:lnTo>
                <a:lnTo>
                  <a:pt x="2066" y="2856"/>
                </a:lnTo>
                <a:lnTo>
                  <a:pt x="2026" y="2931"/>
                </a:lnTo>
                <a:lnTo>
                  <a:pt x="1987" y="3000"/>
                </a:lnTo>
                <a:lnTo>
                  <a:pt x="1948" y="3064"/>
                </a:lnTo>
                <a:lnTo>
                  <a:pt x="2031" y="3045"/>
                </a:lnTo>
                <a:lnTo>
                  <a:pt x="2112" y="3022"/>
                </a:lnTo>
                <a:lnTo>
                  <a:pt x="2190" y="2994"/>
                </a:lnTo>
                <a:lnTo>
                  <a:pt x="2267" y="2960"/>
                </a:lnTo>
                <a:lnTo>
                  <a:pt x="2341" y="2923"/>
                </a:lnTo>
                <a:lnTo>
                  <a:pt x="2413" y="2880"/>
                </a:lnTo>
                <a:lnTo>
                  <a:pt x="2483" y="2834"/>
                </a:lnTo>
                <a:lnTo>
                  <a:pt x="2550" y="2781"/>
                </a:lnTo>
                <a:lnTo>
                  <a:pt x="2614" y="2725"/>
                </a:lnTo>
                <a:lnTo>
                  <a:pt x="2674" y="2665"/>
                </a:lnTo>
                <a:lnTo>
                  <a:pt x="2608" y="2635"/>
                </a:lnTo>
                <a:lnTo>
                  <a:pt x="2538" y="2605"/>
                </a:lnTo>
                <a:lnTo>
                  <a:pt x="2464" y="2576"/>
                </a:lnTo>
                <a:lnTo>
                  <a:pt x="2386" y="2549"/>
                </a:lnTo>
                <a:lnTo>
                  <a:pt x="2303" y="2524"/>
                </a:lnTo>
                <a:lnTo>
                  <a:pt x="2217" y="2502"/>
                </a:lnTo>
                <a:close/>
                <a:moveTo>
                  <a:pt x="1697" y="2441"/>
                </a:moveTo>
                <a:lnTo>
                  <a:pt x="1604" y="2443"/>
                </a:lnTo>
                <a:lnTo>
                  <a:pt x="1514" y="2448"/>
                </a:lnTo>
                <a:lnTo>
                  <a:pt x="1428" y="2457"/>
                </a:lnTo>
                <a:lnTo>
                  <a:pt x="1344" y="2470"/>
                </a:lnTo>
                <a:lnTo>
                  <a:pt x="1372" y="2547"/>
                </a:lnTo>
                <a:lnTo>
                  <a:pt x="1402" y="2620"/>
                </a:lnTo>
                <a:lnTo>
                  <a:pt x="1434" y="2690"/>
                </a:lnTo>
                <a:lnTo>
                  <a:pt x="1464" y="2755"/>
                </a:lnTo>
                <a:lnTo>
                  <a:pt x="1496" y="2815"/>
                </a:lnTo>
                <a:lnTo>
                  <a:pt x="1528" y="2872"/>
                </a:lnTo>
                <a:lnTo>
                  <a:pt x="1559" y="2925"/>
                </a:lnTo>
                <a:lnTo>
                  <a:pt x="1590" y="2972"/>
                </a:lnTo>
                <a:lnTo>
                  <a:pt x="1618" y="3015"/>
                </a:lnTo>
                <a:lnTo>
                  <a:pt x="1646" y="3054"/>
                </a:lnTo>
                <a:lnTo>
                  <a:pt x="1671" y="3087"/>
                </a:lnTo>
                <a:lnTo>
                  <a:pt x="1678" y="3087"/>
                </a:lnTo>
                <a:lnTo>
                  <a:pt x="1685" y="3087"/>
                </a:lnTo>
                <a:lnTo>
                  <a:pt x="1710" y="3052"/>
                </a:lnTo>
                <a:lnTo>
                  <a:pt x="1736" y="3012"/>
                </a:lnTo>
                <a:lnTo>
                  <a:pt x="1765" y="2968"/>
                </a:lnTo>
                <a:lnTo>
                  <a:pt x="1794" y="2919"/>
                </a:lnTo>
                <a:lnTo>
                  <a:pt x="1825" y="2865"/>
                </a:lnTo>
                <a:lnTo>
                  <a:pt x="1857" y="2808"/>
                </a:lnTo>
                <a:lnTo>
                  <a:pt x="1889" y="2746"/>
                </a:lnTo>
                <a:lnTo>
                  <a:pt x="1921" y="2681"/>
                </a:lnTo>
                <a:lnTo>
                  <a:pt x="1951" y="2611"/>
                </a:lnTo>
                <a:lnTo>
                  <a:pt x="1981" y="2539"/>
                </a:lnTo>
                <a:lnTo>
                  <a:pt x="2011" y="2463"/>
                </a:lnTo>
                <a:lnTo>
                  <a:pt x="1936" y="2454"/>
                </a:lnTo>
                <a:lnTo>
                  <a:pt x="1858" y="2447"/>
                </a:lnTo>
                <a:lnTo>
                  <a:pt x="1779" y="2442"/>
                </a:lnTo>
                <a:lnTo>
                  <a:pt x="1697" y="2441"/>
                </a:lnTo>
                <a:close/>
                <a:moveTo>
                  <a:pt x="2347" y="1823"/>
                </a:moveTo>
                <a:lnTo>
                  <a:pt x="2340" y="1924"/>
                </a:lnTo>
                <a:lnTo>
                  <a:pt x="2329" y="2023"/>
                </a:lnTo>
                <a:lnTo>
                  <a:pt x="2314" y="2120"/>
                </a:lnTo>
                <a:lnTo>
                  <a:pt x="2296" y="2212"/>
                </a:lnTo>
                <a:lnTo>
                  <a:pt x="2275" y="2302"/>
                </a:lnTo>
                <a:lnTo>
                  <a:pt x="2362" y="2326"/>
                </a:lnTo>
                <a:lnTo>
                  <a:pt x="2446" y="2350"/>
                </a:lnTo>
                <a:lnTo>
                  <a:pt x="2527" y="2378"/>
                </a:lnTo>
                <a:lnTo>
                  <a:pt x="2602" y="2407"/>
                </a:lnTo>
                <a:lnTo>
                  <a:pt x="2674" y="2437"/>
                </a:lnTo>
                <a:lnTo>
                  <a:pt x="2743" y="2469"/>
                </a:lnTo>
                <a:lnTo>
                  <a:pt x="2807" y="2501"/>
                </a:lnTo>
                <a:lnTo>
                  <a:pt x="2857" y="2424"/>
                </a:lnTo>
                <a:lnTo>
                  <a:pt x="2901" y="2344"/>
                </a:lnTo>
                <a:lnTo>
                  <a:pt x="2939" y="2262"/>
                </a:lnTo>
                <a:lnTo>
                  <a:pt x="2972" y="2179"/>
                </a:lnTo>
                <a:lnTo>
                  <a:pt x="3000" y="2092"/>
                </a:lnTo>
                <a:lnTo>
                  <a:pt x="3021" y="2005"/>
                </a:lnTo>
                <a:lnTo>
                  <a:pt x="3037" y="1914"/>
                </a:lnTo>
                <a:lnTo>
                  <a:pt x="3047" y="1823"/>
                </a:lnTo>
                <a:lnTo>
                  <a:pt x="2347" y="1823"/>
                </a:lnTo>
                <a:close/>
                <a:moveTo>
                  <a:pt x="346" y="1823"/>
                </a:moveTo>
                <a:lnTo>
                  <a:pt x="357" y="1914"/>
                </a:lnTo>
                <a:lnTo>
                  <a:pt x="371" y="2005"/>
                </a:lnTo>
                <a:lnTo>
                  <a:pt x="394" y="2093"/>
                </a:lnTo>
                <a:lnTo>
                  <a:pt x="421" y="2179"/>
                </a:lnTo>
                <a:lnTo>
                  <a:pt x="454" y="2262"/>
                </a:lnTo>
                <a:lnTo>
                  <a:pt x="492" y="2344"/>
                </a:lnTo>
                <a:lnTo>
                  <a:pt x="537" y="2424"/>
                </a:lnTo>
                <a:lnTo>
                  <a:pt x="587" y="2501"/>
                </a:lnTo>
                <a:lnTo>
                  <a:pt x="656" y="2468"/>
                </a:lnTo>
                <a:lnTo>
                  <a:pt x="730" y="2433"/>
                </a:lnTo>
                <a:lnTo>
                  <a:pt x="811" y="2401"/>
                </a:lnTo>
                <a:lnTo>
                  <a:pt x="897" y="2370"/>
                </a:lnTo>
                <a:lnTo>
                  <a:pt x="988" y="2340"/>
                </a:lnTo>
                <a:lnTo>
                  <a:pt x="1084" y="2313"/>
                </a:lnTo>
                <a:lnTo>
                  <a:pt x="1064" y="2222"/>
                </a:lnTo>
                <a:lnTo>
                  <a:pt x="1047" y="2127"/>
                </a:lnTo>
                <a:lnTo>
                  <a:pt x="1034" y="2029"/>
                </a:lnTo>
                <a:lnTo>
                  <a:pt x="1023" y="1928"/>
                </a:lnTo>
                <a:lnTo>
                  <a:pt x="1017" y="1823"/>
                </a:lnTo>
                <a:lnTo>
                  <a:pt x="346" y="1823"/>
                </a:lnTo>
                <a:close/>
                <a:moveTo>
                  <a:pt x="1221" y="1823"/>
                </a:moveTo>
                <a:lnTo>
                  <a:pt x="1227" y="1919"/>
                </a:lnTo>
                <a:lnTo>
                  <a:pt x="1237" y="2011"/>
                </a:lnTo>
                <a:lnTo>
                  <a:pt x="1250" y="2100"/>
                </a:lnTo>
                <a:lnTo>
                  <a:pt x="1266" y="2186"/>
                </a:lnTo>
                <a:lnTo>
                  <a:pt x="1285" y="2269"/>
                </a:lnTo>
                <a:lnTo>
                  <a:pt x="1363" y="2257"/>
                </a:lnTo>
                <a:lnTo>
                  <a:pt x="1443" y="2247"/>
                </a:lnTo>
                <a:lnTo>
                  <a:pt x="1525" y="2240"/>
                </a:lnTo>
                <a:lnTo>
                  <a:pt x="1610" y="2234"/>
                </a:lnTo>
                <a:lnTo>
                  <a:pt x="1697" y="2233"/>
                </a:lnTo>
                <a:lnTo>
                  <a:pt x="1794" y="2236"/>
                </a:lnTo>
                <a:lnTo>
                  <a:pt x="1890" y="2241"/>
                </a:lnTo>
                <a:lnTo>
                  <a:pt x="1983" y="2251"/>
                </a:lnTo>
                <a:lnTo>
                  <a:pt x="2072" y="2262"/>
                </a:lnTo>
                <a:lnTo>
                  <a:pt x="2094" y="2180"/>
                </a:lnTo>
                <a:lnTo>
                  <a:pt x="2111" y="2094"/>
                </a:lnTo>
                <a:lnTo>
                  <a:pt x="2126" y="2006"/>
                </a:lnTo>
                <a:lnTo>
                  <a:pt x="2136" y="1916"/>
                </a:lnTo>
                <a:lnTo>
                  <a:pt x="2142" y="1823"/>
                </a:lnTo>
                <a:lnTo>
                  <a:pt x="1221" y="1823"/>
                </a:lnTo>
                <a:close/>
                <a:moveTo>
                  <a:pt x="1282" y="1182"/>
                </a:moveTo>
                <a:lnTo>
                  <a:pt x="1264" y="1263"/>
                </a:lnTo>
                <a:lnTo>
                  <a:pt x="1248" y="1346"/>
                </a:lnTo>
                <a:lnTo>
                  <a:pt x="1236" y="1433"/>
                </a:lnTo>
                <a:lnTo>
                  <a:pt x="1227" y="1524"/>
                </a:lnTo>
                <a:lnTo>
                  <a:pt x="1220" y="1616"/>
                </a:lnTo>
                <a:lnTo>
                  <a:pt x="2144" y="1616"/>
                </a:lnTo>
                <a:lnTo>
                  <a:pt x="2137" y="1526"/>
                </a:lnTo>
                <a:lnTo>
                  <a:pt x="2127" y="1438"/>
                </a:lnTo>
                <a:lnTo>
                  <a:pt x="2113" y="1352"/>
                </a:lnTo>
                <a:lnTo>
                  <a:pt x="2097" y="1268"/>
                </a:lnTo>
                <a:lnTo>
                  <a:pt x="2078" y="1187"/>
                </a:lnTo>
                <a:lnTo>
                  <a:pt x="1987" y="1199"/>
                </a:lnTo>
                <a:lnTo>
                  <a:pt x="1893" y="1209"/>
                </a:lnTo>
                <a:lnTo>
                  <a:pt x="1797" y="1215"/>
                </a:lnTo>
                <a:lnTo>
                  <a:pt x="1697" y="1216"/>
                </a:lnTo>
                <a:lnTo>
                  <a:pt x="1587" y="1214"/>
                </a:lnTo>
                <a:lnTo>
                  <a:pt x="1482" y="1208"/>
                </a:lnTo>
                <a:lnTo>
                  <a:pt x="1379" y="1197"/>
                </a:lnTo>
                <a:lnTo>
                  <a:pt x="1282" y="1182"/>
                </a:lnTo>
                <a:close/>
                <a:moveTo>
                  <a:pt x="2816" y="946"/>
                </a:moveTo>
                <a:lnTo>
                  <a:pt x="2751" y="978"/>
                </a:lnTo>
                <a:lnTo>
                  <a:pt x="2682" y="1009"/>
                </a:lnTo>
                <a:lnTo>
                  <a:pt x="2608" y="1040"/>
                </a:lnTo>
                <a:lnTo>
                  <a:pt x="2532" y="1070"/>
                </a:lnTo>
                <a:lnTo>
                  <a:pt x="2451" y="1097"/>
                </a:lnTo>
                <a:lnTo>
                  <a:pt x="2367" y="1123"/>
                </a:lnTo>
                <a:lnTo>
                  <a:pt x="2279" y="1147"/>
                </a:lnTo>
                <a:lnTo>
                  <a:pt x="2300" y="1236"/>
                </a:lnTo>
                <a:lnTo>
                  <a:pt x="2317" y="1327"/>
                </a:lnTo>
                <a:lnTo>
                  <a:pt x="2330" y="1420"/>
                </a:lnTo>
                <a:lnTo>
                  <a:pt x="2341" y="1517"/>
                </a:lnTo>
                <a:lnTo>
                  <a:pt x="2347" y="1616"/>
                </a:lnTo>
                <a:lnTo>
                  <a:pt x="3047" y="1616"/>
                </a:lnTo>
                <a:lnTo>
                  <a:pt x="3037" y="1525"/>
                </a:lnTo>
                <a:lnTo>
                  <a:pt x="3021" y="1434"/>
                </a:lnTo>
                <a:lnTo>
                  <a:pt x="3000" y="1346"/>
                </a:lnTo>
                <a:lnTo>
                  <a:pt x="2973" y="1260"/>
                </a:lnTo>
                <a:lnTo>
                  <a:pt x="2942" y="1178"/>
                </a:lnTo>
                <a:lnTo>
                  <a:pt x="2904" y="1097"/>
                </a:lnTo>
                <a:lnTo>
                  <a:pt x="2863" y="1020"/>
                </a:lnTo>
                <a:lnTo>
                  <a:pt x="2816" y="946"/>
                </a:lnTo>
                <a:close/>
                <a:moveTo>
                  <a:pt x="577" y="946"/>
                </a:moveTo>
                <a:lnTo>
                  <a:pt x="531" y="1020"/>
                </a:lnTo>
                <a:lnTo>
                  <a:pt x="489" y="1097"/>
                </a:lnTo>
                <a:lnTo>
                  <a:pt x="452" y="1178"/>
                </a:lnTo>
                <a:lnTo>
                  <a:pt x="420" y="1260"/>
                </a:lnTo>
                <a:lnTo>
                  <a:pt x="394" y="1346"/>
                </a:lnTo>
                <a:lnTo>
                  <a:pt x="372" y="1434"/>
                </a:lnTo>
                <a:lnTo>
                  <a:pt x="357" y="1525"/>
                </a:lnTo>
                <a:lnTo>
                  <a:pt x="347" y="1616"/>
                </a:lnTo>
                <a:lnTo>
                  <a:pt x="1017" y="1616"/>
                </a:lnTo>
                <a:lnTo>
                  <a:pt x="1022" y="1514"/>
                </a:lnTo>
                <a:lnTo>
                  <a:pt x="1032" y="1415"/>
                </a:lnTo>
                <a:lnTo>
                  <a:pt x="1045" y="1319"/>
                </a:lnTo>
                <a:lnTo>
                  <a:pt x="1061" y="1227"/>
                </a:lnTo>
                <a:lnTo>
                  <a:pt x="1080" y="1138"/>
                </a:lnTo>
                <a:lnTo>
                  <a:pt x="985" y="1111"/>
                </a:lnTo>
                <a:lnTo>
                  <a:pt x="895" y="1081"/>
                </a:lnTo>
                <a:lnTo>
                  <a:pt x="808" y="1050"/>
                </a:lnTo>
                <a:lnTo>
                  <a:pt x="726" y="1016"/>
                </a:lnTo>
                <a:lnTo>
                  <a:pt x="649" y="981"/>
                </a:lnTo>
                <a:lnTo>
                  <a:pt x="577" y="946"/>
                </a:lnTo>
                <a:close/>
                <a:moveTo>
                  <a:pt x="1395" y="381"/>
                </a:moveTo>
                <a:lnTo>
                  <a:pt x="1307" y="405"/>
                </a:lnTo>
                <a:lnTo>
                  <a:pt x="1222" y="433"/>
                </a:lnTo>
                <a:lnTo>
                  <a:pt x="1140" y="468"/>
                </a:lnTo>
                <a:lnTo>
                  <a:pt x="1059" y="509"/>
                </a:lnTo>
                <a:lnTo>
                  <a:pt x="983" y="554"/>
                </a:lnTo>
                <a:lnTo>
                  <a:pt x="909" y="603"/>
                </a:lnTo>
                <a:lnTo>
                  <a:pt x="839" y="658"/>
                </a:lnTo>
                <a:lnTo>
                  <a:pt x="772" y="717"/>
                </a:lnTo>
                <a:lnTo>
                  <a:pt x="710" y="780"/>
                </a:lnTo>
                <a:lnTo>
                  <a:pt x="785" y="816"/>
                </a:lnTo>
                <a:lnTo>
                  <a:pt x="865" y="849"/>
                </a:lnTo>
                <a:lnTo>
                  <a:pt x="950" y="881"/>
                </a:lnTo>
                <a:lnTo>
                  <a:pt x="1040" y="911"/>
                </a:lnTo>
                <a:lnTo>
                  <a:pt x="1135" y="938"/>
                </a:lnTo>
                <a:lnTo>
                  <a:pt x="1169" y="842"/>
                </a:lnTo>
                <a:lnTo>
                  <a:pt x="1204" y="750"/>
                </a:lnTo>
                <a:lnTo>
                  <a:pt x="1242" y="665"/>
                </a:lnTo>
                <a:lnTo>
                  <a:pt x="1280" y="585"/>
                </a:lnTo>
                <a:lnTo>
                  <a:pt x="1319" y="511"/>
                </a:lnTo>
                <a:lnTo>
                  <a:pt x="1357" y="443"/>
                </a:lnTo>
                <a:lnTo>
                  <a:pt x="1395" y="381"/>
                </a:lnTo>
                <a:close/>
                <a:moveTo>
                  <a:pt x="1949" y="370"/>
                </a:moveTo>
                <a:lnTo>
                  <a:pt x="1988" y="436"/>
                </a:lnTo>
                <a:lnTo>
                  <a:pt x="2028" y="507"/>
                </a:lnTo>
                <a:lnTo>
                  <a:pt x="2068" y="583"/>
                </a:lnTo>
                <a:lnTo>
                  <a:pt x="2109" y="667"/>
                </a:lnTo>
                <a:lnTo>
                  <a:pt x="2148" y="755"/>
                </a:lnTo>
                <a:lnTo>
                  <a:pt x="2186" y="848"/>
                </a:lnTo>
                <a:lnTo>
                  <a:pt x="2221" y="948"/>
                </a:lnTo>
                <a:lnTo>
                  <a:pt x="2308" y="924"/>
                </a:lnTo>
                <a:lnTo>
                  <a:pt x="2392" y="900"/>
                </a:lnTo>
                <a:lnTo>
                  <a:pt x="2470" y="872"/>
                </a:lnTo>
                <a:lnTo>
                  <a:pt x="2546" y="843"/>
                </a:lnTo>
                <a:lnTo>
                  <a:pt x="2617" y="812"/>
                </a:lnTo>
                <a:lnTo>
                  <a:pt x="2684" y="780"/>
                </a:lnTo>
                <a:lnTo>
                  <a:pt x="2624" y="720"/>
                </a:lnTo>
                <a:lnTo>
                  <a:pt x="2561" y="663"/>
                </a:lnTo>
                <a:lnTo>
                  <a:pt x="2494" y="611"/>
                </a:lnTo>
                <a:lnTo>
                  <a:pt x="2425" y="562"/>
                </a:lnTo>
                <a:lnTo>
                  <a:pt x="2352" y="518"/>
                </a:lnTo>
                <a:lnTo>
                  <a:pt x="2276" y="479"/>
                </a:lnTo>
                <a:lnTo>
                  <a:pt x="2198" y="444"/>
                </a:lnTo>
                <a:lnTo>
                  <a:pt x="2117" y="414"/>
                </a:lnTo>
                <a:lnTo>
                  <a:pt x="2034" y="389"/>
                </a:lnTo>
                <a:lnTo>
                  <a:pt x="1949" y="370"/>
                </a:lnTo>
                <a:close/>
                <a:moveTo>
                  <a:pt x="1685" y="347"/>
                </a:moveTo>
                <a:lnTo>
                  <a:pt x="1678" y="347"/>
                </a:lnTo>
                <a:lnTo>
                  <a:pt x="1671" y="347"/>
                </a:lnTo>
                <a:lnTo>
                  <a:pt x="1645" y="382"/>
                </a:lnTo>
                <a:lnTo>
                  <a:pt x="1617" y="421"/>
                </a:lnTo>
                <a:lnTo>
                  <a:pt x="1589" y="465"/>
                </a:lnTo>
                <a:lnTo>
                  <a:pt x="1558" y="514"/>
                </a:lnTo>
                <a:lnTo>
                  <a:pt x="1526" y="567"/>
                </a:lnTo>
                <a:lnTo>
                  <a:pt x="1493" y="625"/>
                </a:lnTo>
                <a:lnTo>
                  <a:pt x="1461" y="687"/>
                </a:lnTo>
                <a:lnTo>
                  <a:pt x="1428" y="755"/>
                </a:lnTo>
                <a:lnTo>
                  <a:pt x="1398" y="825"/>
                </a:lnTo>
                <a:lnTo>
                  <a:pt x="1368" y="901"/>
                </a:lnTo>
                <a:lnTo>
                  <a:pt x="1339" y="981"/>
                </a:lnTo>
                <a:lnTo>
                  <a:pt x="1424" y="993"/>
                </a:lnTo>
                <a:lnTo>
                  <a:pt x="1512" y="1002"/>
                </a:lnTo>
                <a:lnTo>
                  <a:pt x="1603" y="1008"/>
                </a:lnTo>
                <a:lnTo>
                  <a:pt x="1697" y="1009"/>
                </a:lnTo>
                <a:lnTo>
                  <a:pt x="1780" y="1008"/>
                </a:lnTo>
                <a:lnTo>
                  <a:pt x="1861" y="1004"/>
                </a:lnTo>
                <a:lnTo>
                  <a:pt x="1940" y="996"/>
                </a:lnTo>
                <a:lnTo>
                  <a:pt x="2016" y="987"/>
                </a:lnTo>
                <a:lnTo>
                  <a:pt x="1988" y="908"/>
                </a:lnTo>
                <a:lnTo>
                  <a:pt x="1957" y="834"/>
                </a:lnTo>
                <a:lnTo>
                  <a:pt x="1926" y="763"/>
                </a:lnTo>
                <a:lnTo>
                  <a:pt x="1893" y="696"/>
                </a:lnTo>
                <a:lnTo>
                  <a:pt x="1861" y="632"/>
                </a:lnTo>
                <a:lnTo>
                  <a:pt x="1829" y="573"/>
                </a:lnTo>
                <a:lnTo>
                  <a:pt x="1798" y="519"/>
                </a:lnTo>
                <a:lnTo>
                  <a:pt x="1767" y="469"/>
                </a:lnTo>
                <a:lnTo>
                  <a:pt x="1738" y="423"/>
                </a:lnTo>
                <a:lnTo>
                  <a:pt x="1711" y="382"/>
                </a:lnTo>
                <a:lnTo>
                  <a:pt x="1685" y="347"/>
                </a:lnTo>
                <a:close/>
                <a:moveTo>
                  <a:pt x="1697" y="0"/>
                </a:moveTo>
                <a:lnTo>
                  <a:pt x="1804" y="3"/>
                </a:lnTo>
                <a:lnTo>
                  <a:pt x="1909" y="14"/>
                </a:lnTo>
                <a:lnTo>
                  <a:pt x="2012" y="30"/>
                </a:lnTo>
                <a:lnTo>
                  <a:pt x="2114" y="52"/>
                </a:lnTo>
                <a:lnTo>
                  <a:pt x="2213" y="81"/>
                </a:lnTo>
                <a:lnTo>
                  <a:pt x="2309" y="116"/>
                </a:lnTo>
                <a:lnTo>
                  <a:pt x="2402" y="155"/>
                </a:lnTo>
                <a:lnTo>
                  <a:pt x="2494" y="202"/>
                </a:lnTo>
                <a:lnTo>
                  <a:pt x="2581" y="252"/>
                </a:lnTo>
                <a:lnTo>
                  <a:pt x="2665" y="308"/>
                </a:lnTo>
                <a:lnTo>
                  <a:pt x="2745" y="369"/>
                </a:lnTo>
                <a:lnTo>
                  <a:pt x="2823" y="433"/>
                </a:lnTo>
                <a:lnTo>
                  <a:pt x="2896" y="503"/>
                </a:lnTo>
                <a:lnTo>
                  <a:pt x="2964" y="577"/>
                </a:lnTo>
                <a:lnTo>
                  <a:pt x="3029" y="655"/>
                </a:lnTo>
                <a:lnTo>
                  <a:pt x="3089" y="736"/>
                </a:lnTo>
                <a:lnTo>
                  <a:pt x="3144" y="821"/>
                </a:lnTo>
                <a:lnTo>
                  <a:pt x="3194" y="910"/>
                </a:lnTo>
                <a:lnTo>
                  <a:pt x="3239" y="1002"/>
                </a:lnTo>
                <a:lnTo>
                  <a:pt x="3279" y="1097"/>
                </a:lnTo>
                <a:lnTo>
                  <a:pt x="3313" y="1194"/>
                </a:lnTo>
                <a:lnTo>
                  <a:pt x="3342" y="1295"/>
                </a:lnTo>
                <a:lnTo>
                  <a:pt x="3364" y="1397"/>
                </a:lnTo>
                <a:lnTo>
                  <a:pt x="3380" y="1501"/>
                </a:lnTo>
                <a:lnTo>
                  <a:pt x="3389" y="1608"/>
                </a:lnTo>
                <a:lnTo>
                  <a:pt x="3393" y="1717"/>
                </a:lnTo>
                <a:lnTo>
                  <a:pt x="3390" y="1814"/>
                </a:lnTo>
                <a:lnTo>
                  <a:pt x="3383" y="1908"/>
                </a:lnTo>
                <a:lnTo>
                  <a:pt x="3370" y="2003"/>
                </a:lnTo>
                <a:lnTo>
                  <a:pt x="3352" y="2096"/>
                </a:lnTo>
                <a:lnTo>
                  <a:pt x="3329" y="2187"/>
                </a:lnTo>
                <a:lnTo>
                  <a:pt x="3301" y="2277"/>
                </a:lnTo>
                <a:lnTo>
                  <a:pt x="3268" y="2366"/>
                </a:lnTo>
                <a:lnTo>
                  <a:pt x="3230" y="2451"/>
                </a:lnTo>
                <a:lnTo>
                  <a:pt x="3188" y="2536"/>
                </a:lnTo>
                <a:lnTo>
                  <a:pt x="3141" y="2618"/>
                </a:lnTo>
                <a:lnTo>
                  <a:pt x="3089" y="2698"/>
                </a:lnTo>
                <a:lnTo>
                  <a:pt x="3032" y="2776"/>
                </a:lnTo>
                <a:lnTo>
                  <a:pt x="2969" y="2852"/>
                </a:lnTo>
                <a:lnTo>
                  <a:pt x="2903" y="2924"/>
                </a:lnTo>
                <a:lnTo>
                  <a:pt x="2833" y="2992"/>
                </a:lnTo>
                <a:lnTo>
                  <a:pt x="2760" y="3055"/>
                </a:lnTo>
                <a:lnTo>
                  <a:pt x="2685" y="3113"/>
                </a:lnTo>
                <a:lnTo>
                  <a:pt x="2605" y="3168"/>
                </a:lnTo>
                <a:lnTo>
                  <a:pt x="2523" y="3217"/>
                </a:lnTo>
                <a:lnTo>
                  <a:pt x="2440" y="3261"/>
                </a:lnTo>
                <a:lnTo>
                  <a:pt x="2353" y="3301"/>
                </a:lnTo>
                <a:lnTo>
                  <a:pt x="2265" y="3335"/>
                </a:lnTo>
                <a:lnTo>
                  <a:pt x="2173" y="3365"/>
                </a:lnTo>
                <a:lnTo>
                  <a:pt x="2081" y="3389"/>
                </a:lnTo>
                <a:lnTo>
                  <a:pt x="1987" y="3408"/>
                </a:lnTo>
                <a:lnTo>
                  <a:pt x="1891" y="3422"/>
                </a:lnTo>
                <a:lnTo>
                  <a:pt x="1794" y="3431"/>
                </a:lnTo>
                <a:lnTo>
                  <a:pt x="1697" y="3433"/>
                </a:lnTo>
                <a:lnTo>
                  <a:pt x="1599" y="3431"/>
                </a:lnTo>
                <a:lnTo>
                  <a:pt x="1503" y="3422"/>
                </a:lnTo>
                <a:lnTo>
                  <a:pt x="1407" y="3408"/>
                </a:lnTo>
                <a:lnTo>
                  <a:pt x="1313" y="3389"/>
                </a:lnTo>
                <a:lnTo>
                  <a:pt x="1220" y="3365"/>
                </a:lnTo>
                <a:lnTo>
                  <a:pt x="1129" y="3335"/>
                </a:lnTo>
                <a:lnTo>
                  <a:pt x="1041" y="3301"/>
                </a:lnTo>
                <a:lnTo>
                  <a:pt x="954" y="3261"/>
                </a:lnTo>
                <a:lnTo>
                  <a:pt x="870" y="3217"/>
                </a:lnTo>
                <a:lnTo>
                  <a:pt x="788" y="3168"/>
                </a:lnTo>
                <a:lnTo>
                  <a:pt x="709" y="3114"/>
                </a:lnTo>
                <a:lnTo>
                  <a:pt x="633" y="3055"/>
                </a:lnTo>
                <a:lnTo>
                  <a:pt x="560" y="2992"/>
                </a:lnTo>
                <a:lnTo>
                  <a:pt x="490" y="2924"/>
                </a:lnTo>
                <a:lnTo>
                  <a:pt x="424" y="2852"/>
                </a:lnTo>
                <a:lnTo>
                  <a:pt x="361" y="2776"/>
                </a:lnTo>
                <a:lnTo>
                  <a:pt x="305" y="2698"/>
                </a:lnTo>
                <a:lnTo>
                  <a:pt x="253" y="2619"/>
                </a:lnTo>
                <a:lnTo>
                  <a:pt x="205" y="2536"/>
                </a:lnTo>
                <a:lnTo>
                  <a:pt x="162" y="2453"/>
                </a:lnTo>
                <a:lnTo>
                  <a:pt x="125" y="2366"/>
                </a:lnTo>
                <a:lnTo>
                  <a:pt x="92" y="2277"/>
                </a:lnTo>
                <a:lnTo>
                  <a:pt x="65" y="2187"/>
                </a:lnTo>
                <a:lnTo>
                  <a:pt x="41" y="2096"/>
                </a:lnTo>
                <a:lnTo>
                  <a:pt x="23" y="2003"/>
                </a:lnTo>
                <a:lnTo>
                  <a:pt x="11" y="1909"/>
                </a:lnTo>
                <a:lnTo>
                  <a:pt x="3" y="1814"/>
                </a:lnTo>
                <a:lnTo>
                  <a:pt x="0" y="1717"/>
                </a:lnTo>
                <a:lnTo>
                  <a:pt x="3" y="1608"/>
                </a:lnTo>
                <a:lnTo>
                  <a:pt x="14" y="1501"/>
                </a:lnTo>
                <a:lnTo>
                  <a:pt x="30" y="1397"/>
                </a:lnTo>
                <a:lnTo>
                  <a:pt x="52" y="1295"/>
                </a:lnTo>
                <a:lnTo>
                  <a:pt x="81" y="1194"/>
                </a:lnTo>
                <a:lnTo>
                  <a:pt x="115" y="1097"/>
                </a:lnTo>
                <a:lnTo>
                  <a:pt x="154" y="1002"/>
                </a:lnTo>
                <a:lnTo>
                  <a:pt x="199" y="910"/>
                </a:lnTo>
                <a:lnTo>
                  <a:pt x="249" y="821"/>
                </a:lnTo>
                <a:lnTo>
                  <a:pt x="305" y="736"/>
                </a:lnTo>
                <a:lnTo>
                  <a:pt x="364" y="655"/>
                </a:lnTo>
                <a:lnTo>
                  <a:pt x="429" y="577"/>
                </a:lnTo>
                <a:lnTo>
                  <a:pt x="498" y="503"/>
                </a:lnTo>
                <a:lnTo>
                  <a:pt x="571" y="433"/>
                </a:lnTo>
                <a:lnTo>
                  <a:pt x="647" y="369"/>
                </a:lnTo>
                <a:lnTo>
                  <a:pt x="728" y="308"/>
                </a:lnTo>
                <a:lnTo>
                  <a:pt x="812" y="252"/>
                </a:lnTo>
                <a:lnTo>
                  <a:pt x="900" y="202"/>
                </a:lnTo>
                <a:lnTo>
                  <a:pt x="990" y="155"/>
                </a:lnTo>
                <a:lnTo>
                  <a:pt x="1084" y="116"/>
                </a:lnTo>
                <a:lnTo>
                  <a:pt x="1180" y="81"/>
                </a:lnTo>
                <a:lnTo>
                  <a:pt x="1280" y="52"/>
                </a:lnTo>
                <a:lnTo>
                  <a:pt x="1381" y="30"/>
                </a:lnTo>
                <a:lnTo>
                  <a:pt x="1483" y="14"/>
                </a:lnTo>
                <a:lnTo>
                  <a:pt x="1590" y="3"/>
                </a:lnTo>
                <a:lnTo>
                  <a:pt x="1697" y="0"/>
                </a:lnTo>
                <a:close/>
              </a:path>
            </a:pathLst>
          </a:custGeom>
          <a:noFill/>
          <a:ln w="28575">
            <a:solidFill>
              <a:srgbClr val="004D9E"/>
            </a:solidFill>
            <a:prstDash val="solid"/>
            <a:round/>
            <a:headEnd/>
            <a:tailEnd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4" name="Группа 43"/>
          <p:cNvGrpSpPr/>
          <p:nvPr/>
        </p:nvGrpSpPr>
        <p:grpSpPr>
          <a:xfrm>
            <a:off x="13613565" y="2619461"/>
            <a:ext cx="1092338" cy="931560"/>
            <a:chOff x="5815013" y="3198813"/>
            <a:chExt cx="2200275" cy="1876425"/>
          </a:xfrm>
          <a:noFill/>
        </p:grpSpPr>
        <p:sp>
          <p:nvSpPr>
            <p:cNvPr id="45" name="Freeform 225"/>
            <p:cNvSpPr>
              <a:spLocks/>
            </p:cNvSpPr>
            <p:nvPr/>
          </p:nvSpPr>
          <p:spPr bwMode="auto">
            <a:xfrm>
              <a:off x="5815013" y="4445000"/>
              <a:ext cx="2200275" cy="630238"/>
            </a:xfrm>
            <a:custGeom>
              <a:avLst/>
              <a:gdLst>
                <a:gd name="T0" fmla="*/ 813 w 4159"/>
                <a:gd name="T1" fmla="*/ 0 h 1193"/>
                <a:gd name="T2" fmla="*/ 1943 w 4159"/>
                <a:gd name="T3" fmla="*/ 450 h 1193"/>
                <a:gd name="T4" fmla="*/ 1975 w 4159"/>
                <a:gd name="T5" fmla="*/ 460 h 1193"/>
                <a:gd name="T6" fmla="*/ 2009 w 4159"/>
                <a:gd name="T7" fmla="*/ 468 h 1193"/>
                <a:gd name="T8" fmla="*/ 2043 w 4159"/>
                <a:gd name="T9" fmla="*/ 473 h 1193"/>
                <a:gd name="T10" fmla="*/ 2079 w 4159"/>
                <a:gd name="T11" fmla="*/ 474 h 1193"/>
                <a:gd name="T12" fmla="*/ 2127 w 4159"/>
                <a:gd name="T13" fmla="*/ 471 h 1193"/>
                <a:gd name="T14" fmla="*/ 2172 w 4159"/>
                <a:gd name="T15" fmla="*/ 464 h 1193"/>
                <a:gd name="T16" fmla="*/ 2215 w 4159"/>
                <a:gd name="T17" fmla="*/ 450 h 1193"/>
                <a:gd name="T18" fmla="*/ 3346 w 4159"/>
                <a:gd name="T19" fmla="*/ 0 h 1193"/>
                <a:gd name="T20" fmla="*/ 4132 w 4159"/>
                <a:gd name="T21" fmla="*/ 338 h 1193"/>
                <a:gd name="T22" fmla="*/ 4147 w 4159"/>
                <a:gd name="T23" fmla="*/ 347 h 1193"/>
                <a:gd name="T24" fmla="*/ 4156 w 4159"/>
                <a:gd name="T25" fmla="*/ 356 h 1193"/>
                <a:gd name="T26" fmla="*/ 4159 w 4159"/>
                <a:gd name="T27" fmla="*/ 366 h 1193"/>
                <a:gd name="T28" fmla="*/ 4155 w 4159"/>
                <a:gd name="T29" fmla="*/ 376 h 1193"/>
                <a:gd name="T30" fmla="*/ 4146 w 4159"/>
                <a:gd name="T31" fmla="*/ 385 h 1193"/>
                <a:gd name="T32" fmla="*/ 4131 w 4159"/>
                <a:gd name="T33" fmla="*/ 392 h 1193"/>
                <a:gd name="T34" fmla="*/ 2144 w 4159"/>
                <a:gd name="T35" fmla="*/ 1182 h 1193"/>
                <a:gd name="T36" fmla="*/ 2120 w 4159"/>
                <a:gd name="T37" fmla="*/ 1189 h 1193"/>
                <a:gd name="T38" fmla="*/ 2094 w 4159"/>
                <a:gd name="T39" fmla="*/ 1193 h 1193"/>
                <a:gd name="T40" fmla="*/ 2065 w 4159"/>
                <a:gd name="T41" fmla="*/ 1193 h 1193"/>
                <a:gd name="T42" fmla="*/ 2038 w 4159"/>
                <a:gd name="T43" fmla="*/ 1189 h 1193"/>
                <a:gd name="T44" fmla="*/ 2013 w 4159"/>
                <a:gd name="T45" fmla="*/ 1182 h 1193"/>
                <a:gd name="T46" fmla="*/ 28 w 4159"/>
                <a:gd name="T47" fmla="*/ 392 h 1193"/>
                <a:gd name="T48" fmla="*/ 13 w 4159"/>
                <a:gd name="T49" fmla="*/ 385 h 1193"/>
                <a:gd name="T50" fmla="*/ 3 w 4159"/>
                <a:gd name="T51" fmla="*/ 376 h 1193"/>
                <a:gd name="T52" fmla="*/ 0 w 4159"/>
                <a:gd name="T53" fmla="*/ 366 h 1193"/>
                <a:gd name="T54" fmla="*/ 0 w 4159"/>
                <a:gd name="T55" fmla="*/ 366 h 1193"/>
                <a:gd name="T56" fmla="*/ 3 w 4159"/>
                <a:gd name="T57" fmla="*/ 356 h 1193"/>
                <a:gd name="T58" fmla="*/ 11 w 4159"/>
                <a:gd name="T59" fmla="*/ 347 h 1193"/>
                <a:gd name="T60" fmla="*/ 27 w 4159"/>
                <a:gd name="T61" fmla="*/ 338 h 1193"/>
                <a:gd name="T62" fmla="*/ 813 w 4159"/>
                <a:gd name="T63" fmla="*/ 0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59" h="1193">
                  <a:moveTo>
                    <a:pt x="813" y="0"/>
                  </a:moveTo>
                  <a:lnTo>
                    <a:pt x="1943" y="450"/>
                  </a:lnTo>
                  <a:lnTo>
                    <a:pt x="1975" y="460"/>
                  </a:lnTo>
                  <a:lnTo>
                    <a:pt x="2009" y="468"/>
                  </a:lnTo>
                  <a:lnTo>
                    <a:pt x="2043" y="473"/>
                  </a:lnTo>
                  <a:lnTo>
                    <a:pt x="2079" y="474"/>
                  </a:lnTo>
                  <a:lnTo>
                    <a:pt x="2127" y="471"/>
                  </a:lnTo>
                  <a:lnTo>
                    <a:pt x="2172" y="464"/>
                  </a:lnTo>
                  <a:lnTo>
                    <a:pt x="2215" y="450"/>
                  </a:lnTo>
                  <a:lnTo>
                    <a:pt x="3346" y="0"/>
                  </a:lnTo>
                  <a:lnTo>
                    <a:pt x="4132" y="338"/>
                  </a:lnTo>
                  <a:lnTo>
                    <a:pt x="4147" y="347"/>
                  </a:lnTo>
                  <a:lnTo>
                    <a:pt x="4156" y="356"/>
                  </a:lnTo>
                  <a:lnTo>
                    <a:pt x="4159" y="366"/>
                  </a:lnTo>
                  <a:lnTo>
                    <a:pt x="4155" y="376"/>
                  </a:lnTo>
                  <a:lnTo>
                    <a:pt x="4146" y="385"/>
                  </a:lnTo>
                  <a:lnTo>
                    <a:pt x="4131" y="392"/>
                  </a:lnTo>
                  <a:lnTo>
                    <a:pt x="2144" y="1182"/>
                  </a:lnTo>
                  <a:lnTo>
                    <a:pt x="2120" y="1189"/>
                  </a:lnTo>
                  <a:lnTo>
                    <a:pt x="2094" y="1193"/>
                  </a:lnTo>
                  <a:lnTo>
                    <a:pt x="2065" y="1193"/>
                  </a:lnTo>
                  <a:lnTo>
                    <a:pt x="2038" y="1189"/>
                  </a:lnTo>
                  <a:lnTo>
                    <a:pt x="2013" y="1182"/>
                  </a:lnTo>
                  <a:lnTo>
                    <a:pt x="28" y="392"/>
                  </a:lnTo>
                  <a:lnTo>
                    <a:pt x="13" y="385"/>
                  </a:lnTo>
                  <a:lnTo>
                    <a:pt x="3" y="376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3" y="356"/>
                  </a:lnTo>
                  <a:lnTo>
                    <a:pt x="11" y="347"/>
                  </a:lnTo>
                  <a:lnTo>
                    <a:pt x="27" y="338"/>
                  </a:lnTo>
                  <a:lnTo>
                    <a:pt x="813" y="0"/>
                  </a:lnTo>
                  <a:close/>
                </a:path>
              </a:pathLst>
            </a:custGeom>
            <a:grpFill/>
            <a:ln w="28575">
              <a:solidFill>
                <a:srgbClr val="004D9E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Freeform 226"/>
            <p:cNvSpPr>
              <a:spLocks/>
            </p:cNvSpPr>
            <p:nvPr/>
          </p:nvSpPr>
          <p:spPr bwMode="auto">
            <a:xfrm>
              <a:off x="5815013" y="3962400"/>
              <a:ext cx="2200275" cy="630238"/>
            </a:xfrm>
            <a:custGeom>
              <a:avLst/>
              <a:gdLst>
                <a:gd name="T0" fmla="*/ 813 w 4159"/>
                <a:gd name="T1" fmla="*/ 0 h 1192"/>
                <a:gd name="T2" fmla="*/ 1943 w 4159"/>
                <a:gd name="T3" fmla="*/ 450 h 1192"/>
                <a:gd name="T4" fmla="*/ 1986 w 4159"/>
                <a:gd name="T5" fmla="*/ 462 h 1192"/>
                <a:gd name="T6" fmla="*/ 2032 w 4159"/>
                <a:gd name="T7" fmla="*/ 471 h 1192"/>
                <a:gd name="T8" fmla="*/ 2080 w 4159"/>
                <a:gd name="T9" fmla="*/ 474 h 1192"/>
                <a:gd name="T10" fmla="*/ 2127 w 4159"/>
                <a:gd name="T11" fmla="*/ 471 h 1192"/>
                <a:gd name="T12" fmla="*/ 2172 w 4159"/>
                <a:gd name="T13" fmla="*/ 462 h 1192"/>
                <a:gd name="T14" fmla="*/ 2215 w 4159"/>
                <a:gd name="T15" fmla="*/ 450 h 1192"/>
                <a:gd name="T16" fmla="*/ 3346 w 4159"/>
                <a:gd name="T17" fmla="*/ 0 h 1192"/>
                <a:gd name="T18" fmla="*/ 4132 w 4159"/>
                <a:gd name="T19" fmla="*/ 338 h 1192"/>
                <a:gd name="T20" fmla="*/ 4147 w 4159"/>
                <a:gd name="T21" fmla="*/ 347 h 1192"/>
                <a:gd name="T22" fmla="*/ 4156 w 4159"/>
                <a:gd name="T23" fmla="*/ 356 h 1192"/>
                <a:gd name="T24" fmla="*/ 4159 w 4159"/>
                <a:gd name="T25" fmla="*/ 366 h 1192"/>
                <a:gd name="T26" fmla="*/ 4155 w 4159"/>
                <a:gd name="T27" fmla="*/ 376 h 1192"/>
                <a:gd name="T28" fmla="*/ 4146 w 4159"/>
                <a:gd name="T29" fmla="*/ 384 h 1192"/>
                <a:gd name="T30" fmla="*/ 4131 w 4159"/>
                <a:gd name="T31" fmla="*/ 392 h 1192"/>
                <a:gd name="T32" fmla="*/ 2144 w 4159"/>
                <a:gd name="T33" fmla="*/ 1182 h 1192"/>
                <a:gd name="T34" fmla="*/ 2120 w 4159"/>
                <a:gd name="T35" fmla="*/ 1189 h 1192"/>
                <a:gd name="T36" fmla="*/ 2094 w 4159"/>
                <a:gd name="T37" fmla="*/ 1192 h 1192"/>
                <a:gd name="T38" fmla="*/ 2065 w 4159"/>
                <a:gd name="T39" fmla="*/ 1192 h 1192"/>
                <a:gd name="T40" fmla="*/ 2038 w 4159"/>
                <a:gd name="T41" fmla="*/ 1189 h 1192"/>
                <a:gd name="T42" fmla="*/ 2013 w 4159"/>
                <a:gd name="T43" fmla="*/ 1182 h 1192"/>
                <a:gd name="T44" fmla="*/ 28 w 4159"/>
                <a:gd name="T45" fmla="*/ 392 h 1192"/>
                <a:gd name="T46" fmla="*/ 13 w 4159"/>
                <a:gd name="T47" fmla="*/ 384 h 1192"/>
                <a:gd name="T48" fmla="*/ 3 w 4159"/>
                <a:gd name="T49" fmla="*/ 374 h 1192"/>
                <a:gd name="T50" fmla="*/ 0 w 4159"/>
                <a:gd name="T51" fmla="*/ 366 h 1192"/>
                <a:gd name="T52" fmla="*/ 0 w 4159"/>
                <a:gd name="T53" fmla="*/ 366 h 1192"/>
                <a:gd name="T54" fmla="*/ 3 w 4159"/>
                <a:gd name="T55" fmla="*/ 356 h 1192"/>
                <a:gd name="T56" fmla="*/ 11 w 4159"/>
                <a:gd name="T57" fmla="*/ 347 h 1192"/>
                <a:gd name="T58" fmla="*/ 27 w 4159"/>
                <a:gd name="T59" fmla="*/ 338 h 1192"/>
                <a:gd name="T60" fmla="*/ 813 w 4159"/>
                <a:gd name="T61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159" h="1192">
                  <a:moveTo>
                    <a:pt x="813" y="0"/>
                  </a:moveTo>
                  <a:lnTo>
                    <a:pt x="1943" y="450"/>
                  </a:lnTo>
                  <a:lnTo>
                    <a:pt x="1986" y="462"/>
                  </a:lnTo>
                  <a:lnTo>
                    <a:pt x="2032" y="471"/>
                  </a:lnTo>
                  <a:lnTo>
                    <a:pt x="2080" y="474"/>
                  </a:lnTo>
                  <a:lnTo>
                    <a:pt x="2127" y="471"/>
                  </a:lnTo>
                  <a:lnTo>
                    <a:pt x="2172" y="462"/>
                  </a:lnTo>
                  <a:lnTo>
                    <a:pt x="2215" y="450"/>
                  </a:lnTo>
                  <a:lnTo>
                    <a:pt x="3346" y="0"/>
                  </a:lnTo>
                  <a:lnTo>
                    <a:pt x="4132" y="338"/>
                  </a:lnTo>
                  <a:lnTo>
                    <a:pt x="4147" y="347"/>
                  </a:lnTo>
                  <a:lnTo>
                    <a:pt x="4156" y="356"/>
                  </a:lnTo>
                  <a:lnTo>
                    <a:pt x="4159" y="366"/>
                  </a:lnTo>
                  <a:lnTo>
                    <a:pt x="4155" y="376"/>
                  </a:lnTo>
                  <a:lnTo>
                    <a:pt x="4146" y="384"/>
                  </a:lnTo>
                  <a:lnTo>
                    <a:pt x="4131" y="392"/>
                  </a:lnTo>
                  <a:lnTo>
                    <a:pt x="2144" y="1182"/>
                  </a:lnTo>
                  <a:lnTo>
                    <a:pt x="2120" y="1189"/>
                  </a:lnTo>
                  <a:lnTo>
                    <a:pt x="2094" y="1192"/>
                  </a:lnTo>
                  <a:lnTo>
                    <a:pt x="2065" y="1192"/>
                  </a:lnTo>
                  <a:lnTo>
                    <a:pt x="2038" y="1189"/>
                  </a:lnTo>
                  <a:lnTo>
                    <a:pt x="2013" y="1182"/>
                  </a:lnTo>
                  <a:lnTo>
                    <a:pt x="28" y="392"/>
                  </a:lnTo>
                  <a:lnTo>
                    <a:pt x="13" y="384"/>
                  </a:lnTo>
                  <a:lnTo>
                    <a:pt x="3" y="374"/>
                  </a:lnTo>
                  <a:lnTo>
                    <a:pt x="0" y="366"/>
                  </a:lnTo>
                  <a:lnTo>
                    <a:pt x="0" y="366"/>
                  </a:lnTo>
                  <a:lnTo>
                    <a:pt x="3" y="356"/>
                  </a:lnTo>
                  <a:lnTo>
                    <a:pt x="11" y="347"/>
                  </a:lnTo>
                  <a:lnTo>
                    <a:pt x="27" y="338"/>
                  </a:lnTo>
                  <a:lnTo>
                    <a:pt x="813" y="0"/>
                  </a:lnTo>
                  <a:close/>
                </a:path>
              </a:pathLst>
            </a:custGeom>
            <a:grpFill/>
            <a:ln w="28575">
              <a:solidFill>
                <a:srgbClr val="004D9E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Freeform 227"/>
            <p:cNvSpPr>
              <a:spLocks/>
            </p:cNvSpPr>
            <p:nvPr/>
          </p:nvSpPr>
          <p:spPr bwMode="auto">
            <a:xfrm>
              <a:off x="5815013" y="3198813"/>
              <a:ext cx="2200275" cy="911225"/>
            </a:xfrm>
            <a:custGeom>
              <a:avLst/>
              <a:gdLst>
                <a:gd name="T0" fmla="*/ 2094 w 4159"/>
                <a:gd name="T1" fmla="*/ 0 h 1721"/>
                <a:gd name="T2" fmla="*/ 2120 w 4159"/>
                <a:gd name="T3" fmla="*/ 2 h 1721"/>
                <a:gd name="T4" fmla="*/ 2144 w 4159"/>
                <a:gd name="T5" fmla="*/ 10 h 1721"/>
                <a:gd name="T6" fmla="*/ 4132 w 4159"/>
                <a:gd name="T7" fmla="*/ 867 h 1721"/>
                <a:gd name="T8" fmla="*/ 4147 w 4159"/>
                <a:gd name="T9" fmla="*/ 876 h 1721"/>
                <a:gd name="T10" fmla="*/ 4156 w 4159"/>
                <a:gd name="T11" fmla="*/ 884 h 1721"/>
                <a:gd name="T12" fmla="*/ 4159 w 4159"/>
                <a:gd name="T13" fmla="*/ 894 h 1721"/>
                <a:gd name="T14" fmla="*/ 4155 w 4159"/>
                <a:gd name="T15" fmla="*/ 905 h 1721"/>
                <a:gd name="T16" fmla="*/ 4146 w 4159"/>
                <a:gd name="T17" fmla="*/ 913 h 1721"/>
                <a:gd name="T18" fmla="*/ 4131 w 4159"/>
                <a:gd name="T19" fmla="*/ 921 h 1721"/>
                <a:gd name="T20" fmla="*/ 3096 w 4159"/>
                <a:gd name="T21" fmla="*/ 1333 h 1721"/>
                <a:gd name="T22" fmla="*/ 2144 w 4159"/>
                <a:gd name="T23" fmla="*/ 1711 h 1721"/>
                <a:gd name="T24" fmla="*/ 2120 w 4159"/>
                <a:gd name="T25" fmla="*/ 1717 h 1721"/>
                <a:gd name="T26" fmla="*/ 2094 w 4159"/>
                <a:gd name="T27" fmla="*/ 1721 h 1721"/>
                <a:gd name="T28" fmla="*/ 2065 w 4159"/>
                <a:gd name="T29" fmla="*/ 1721 h 1721"/>
                <a:gd name="T30" fmla="*/ 2038 w 4159"/>
                <a:gd name="T31" fmla="*/ 1717 h 1721"/>
                <a:gd name="T32" fmla="*/ 2013 w 4159"/>
                <a:gd name="T33" fmla="*/ 1711 h 1721"/>
                <a:gd name="T34" fmla="*/ 1063 w 4159"/>
                <a:gd name="T35" fmla="*/ 1333 h 1721"/>
                <a:gd name="T36" fmla="*/ 28 w 4159"/>
                <a:gd name="T37" fmla="*/ 921 h 1721"/>
                <a:gd name="T38" fmla="*/ 13 w 4159"/>
                <a:gd name="T39" fmla="*/ 913 h 1721"/>
                <a:gd name="T40" fmla="*/ 3 w 4159"/>
                <a:gd name="T41" fmla="*/ 905 h 1721"/>
                <a:gd name="T42" fmla="*/ 0 w 4159"/>
                <a:gd name="T43" fmla="*/ 894 h 1721"/>
                <a:gd name="T44" fmla="*/ 0 w 4159"/>
                <a:gd name="T45" fmla="*/ 894 h 1721"/>
                <a:gd name="T46" fmla="*/ 3 w 4159"/>
                <a:gd name="T47" fmla="*/ 884 h 1721"/>
                <a:gd name="T48" fmla="*/ 11 w 4159"/>
                <a:gd name="T49" fmla="*/ 876 h 1721"/>
                <a:gd name="T50" fmla="*/ 27 w 4159"/>
                <a:gd name="T51" fmla="*/ 867 h 1721"/>
                <a:gd name="T52" fmla="*/ 2014 w 4159"/>
                <a:gd name="T53" fmla="*/ 10 h 1721"/>
                <a:gd name="T54" fmla="*/ 2038 w 4159"/>
                <a:gd name="T55" fmla="*/ 2 h 1721"/>
                <a:gd name="T56" fmla="*/ 2065 w 4159"/>
                <a:gd name="T57" fmla="*/ 0 h 1721"/>
                <a:gd name="T58" fmla="*/ 2094 w 4159"/>
                <a:gd name="T59" fmla="*/ 0 h 1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59" h="1721">
                  <a:moveTo>
                    <a:pt x="2094" y="0"/>
                  </a:moveTo>
                  <a:lnTo>
                    <a:pt x="2120" y="2"/>
                  </a:lnTo>
                  <a:lnTo>
                    <a:pt x="2144" y="10"/>
                  </a:lnTo>
                  <a:lnTo>
                    <a:pt x="4132" y="867"/>
                  </a:lnTo>
                  <a:lnTo>
                    <a:pt x="4147" y="876"/>
                  </a:lnTo>
                  <a:lnTo>
                    <a:pt x="4156" y="884"/>
                  </a:lnTo>
                  <a:lnTo>
                    <a:pt x="4159" y="894"/>
                  </a:lnTo>
                  <a:lnTo>
                    <a:pt x="4155" y="905"/>
                  </a:lnTo>
                  <a:lnTo>
                    <a:pt x="4146" y="913"/>
                  </a:lnTo>
                  <a:lnTo>
                    <a:pt x="4131" y="921"/>
                  </a:lnTo>
                  <a:lnTo>
                    <a:pt x="3096" y="1333"/>
                  </a:lnTo>
                  <a:lnTo>
                    <a:pt x="2144" y="1711"/>
                  </a:lnTo>
                  <a:lnTo>
                    <a:pt x="2120" y="1717"/>
                  </a:lnTo>
                  <a:lnTo>
                    <a:pt x="2094" y="1721"/>
                  </a:lnTo>
                  <a:lnTo>
                    <a:pt x="2065" y="1721"/>
                  </a:lnTo>
                  <a:lnTo>
                    <a:pt x="2038" y="1717"/>
                  </a:lnTo>
                  <a:lnTo>
                    <a:pt x="2013" y="1711"/>
                  </a:lnTo>
                  <a:lnTo>
                    <a:pt x="1063" y="1333"/>
                  </a:lnTo>
                  <a:lnTo>
                    <a:pt x="28" y="921"/>
                  </a:lnTo>
                  <a:lnTo>
                    <a:pt x="13" y="913"/>
                  </a:lnTo>
                  <a:lnTo>
                    <a:pt x="3" y="905"/>
                  </a:lnTo>
                  <a:lnTo>
                    <a:pt x="0" y="894"/>
                  </a:lnTo>
                  <a:lnTo>
                    <a:pt x="0" y="894"/>
                  </a:lnTo>
                  <a:lnTo>
                    <a:pt x="3" y="884"/>
                  </a:lnTo>
                  <a:lnTo>
                    <a:pt x="11" y="876"/>
                  </a:lnTo>
                  <a:lnTo>
                    <a:pt x="27" y="867"/>
                  </a:lnTo>
                  <a:lnTo>
                    <a:pt x="2014" y="10"/>
                  </a:lnTo>
                  <a:lnTo>
                    <a:pt x="2038" y="2"/>
                  </a:lnTo>
                  <a:lnTo>
                    <a:pt x="2065" y="0"/>
                  </a:lnTo>
                  <a:lnTo>
                    <a:pt x="2094" y="0"/>
                  </a:lnTo>
                  <a:close/>
                </a:path>
              </a:pathLst>
            </a:custGeom>
            <a:grpFill/>
            <a:ln w="28575">
              <a:solidFill>
                <a:srgbClr val="004D9E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17267392" y="2608386"/>
            <a:ext cx="958932" cy="953711"/>
            <a:chOff x="5848350" y="3192463"/>
            <a:chExt cx="2041525" cy="2030413"/>
          </a:xfrm>
          <a:noFill/>
        </p:grpSpPr>
        <p:sp>
          <p:nvSpPr>
            <p:cNvPr id="49" name="Freeform 266"/>
            <p:cNvSpPr>
              <a:spLocks/>
            </p:cNvSpPr>
            <p:nvPr/>
          </p:nvSpPr>
          <p:spPr bwMode="auto">
            <a:xfrm>
              <a:off x="6692900" y="4033838"/>
              <a:ext cx="352425" cy="349250"/>
            </a:xfrm>
            <a:custGeom>
              <a:avLst/>
              <a:gdLst>
                <a:gd name="T0" fmla="*/ 332 w 665"/>
                <a:gd name="T1" fmla="*/ 0 h 661"/>
                <a:gd name="T2" fmla="*/ 381 w 665"/>
                <a:gd name="T3" fmla="*/ 3 h 661"/>
                <a:gd name="T4" fmla="*/ 428 w 665"/>
                <a:gd name="T5" fmla="*/ 14 h 661"/>
                <a:gd name="T6" fmla="*/ 472 w 665"/>
                <a:gd name="T7" fmla="*/ 30 h 661"/>
                <a:gd name="T8" fmla="*/ 512 w 665"/>
                <a:gd name="T9" fmla="*/ 53 h 661"/>
                <a:gd name="T10" fmla="*/ 550 w 665"/>
                <a:gd name="T11" fmla="*/ 80 h 661"/>
                <a:gd name="T12" fmla="*/ 583 w 665"/>
                <a:gd name="T13" fmla="*/ 113 h 661"/>
                <a:gd name="T14" fmla="*/ 610 w 665"/>
                <a:gd name="T15" fmla="*/ 150 h 661"/>
                <a:gd name="T16" fmla="*/ 633 w 665"/>
                <a:gd name="T17" fmla="*/ 191 h 661"/>
                <a:gd name="T18" fmla="*/ 650 w 665"/>
                <a:gd name="T19" fmla="*/ 234 h 661"/>
                <a:gd name="T20" fmla="*/ 661 w 665"/>
                <a:gd name="T21" fmla="*/ 281 h 661"/>
                <a:gd name="T22" fmla="*/ 665 w 665"/>
                <a:gd name="T23" fmla="*/ 330 h 661"/>
                <a:gd name="T24" fmla="*/ 661 w 665"/>
                <a:gd name="T25" fmla="*/ 378 h 661"/>
                <a:gd name="T26" fmla="*/ 650 w 665"/>
                <a:gd name="T27" fmla="*/ 425 h 661"/>
                <a:gd name="T28" fmla="*/ 633 w 665"/>
                <a:gd name="T29" fmla="*/ 470 h 661"/>
                <a:gd name="T30" fmla="*/ 610 w 665"/>
                <a:gd name="T31" fmla="*/ 511 h 661"/>
                <a:gd name="T32" fmla="*/ 583 w 665"/>
                <a:gd name="T33" fmla="*/ 547 h 661"/>
                <a:gd name="T34" fmla="*/ 550 w 665"/>
                <a:gd name="T35" fmla="*/ 580 h 661"/>
                <a:gd name="T36" fmla="*/ 512 w 665"/>
                <a:gd name="T37" fmla="*/ 608 h 661"/>
                <a:gd name="T38" fmla="*/ 472 w 665"/>
                <a:gd name="T39" fmla="*/ 630 h 661"/>
                <a:gd name="T40" fmla="*/ 428 w 665"/>
                <a:gd name="T41" fmla="*/ 646 h 661"/>
                <a:gd name="T42" fmla="*/ 381 w 665"/>
                <a:gd name="T43" fmla="*/ 657 h 661"/>
                <a:gd name="T44" fmla="*/ 332 w 665"/>
                <a:gd name="T45" fmla="*/ 661 h 661"/>
                <a:gd name="T46" fmla="*/ 283 w 665"/>
                <a:gd name="T47" fmla="*/ 657 h 661"/>
                <a:gd name="T48" fmla="*/ 235 w 665"/>
                <a:gd name="T49" fmla="*/ 646 h 661"/>
                <a:gd name="T50" fmla="*/ 192 w 665"/>
                <a:gd name="T51" fmla="*/ 630 h 661"/>
                <a:gd name="T52" fmla="*/ 151 w 665"/>
                <a:gd name="T53" fmla="*/ 608 h 661"/>
                <a:gd name="T54" fmla="*/ 113 w 665"/>
                <a:gd name="T55" fmla="*/ 580 h 661"/>
                <a:gd name="T56" fmla="*/ 81 w 665"/>
                <a:gd name="T57" fmla="*/ 547 h 661"/>
                <a:gd name="T58" fmla="*/ 53 w 665"/>
                <a:gd name="T59" fmla="*/ 511 h 661"/>
                <a:gd name="T60" fmla="*/ 30 w 665"/>
                <a:gd name="T61" fmla="*/ 470 h 661"/>
                <a:gd name="T62" fmla="*/ 13 w 665"/>
                <a:gd name="T63" fmla="*/ 425 h 661"/>
                <a:gd name="T64" fmla="*/ 3 w 665"/>
                <a:gd name="T65" fmla="*/ 378 h 661"/>
                <a:gd name="T66" fmla="*/ 0 w 665"/>
                <a:gd name="T67" fmla="*/ 330 h 661"/>
                <a:gd name="T68" fmla="*/ 3 w 665"/>
                <a:gd name="T69" fmla="*/ 281 h 661"/>
                <a:gd name="T70" fmla="*/ 13 w 665"/>
                <a:gd name="T71" fmla="*/ 234 h 661"/>
                <a:gd name="T72" fmla="*/ 30 w 665"/>
                <a:gd name="T73" fmla="*/ 191 h 661"/>
                <a:gd name="T74" fmla="*/ 53 w 665"/>
                <a:gd name="T75" fmla="*/ 150 h 661"/>
                <a:gd name="T76" fmla="*/ 81 w 665"/>
                <a:gd name="T77" fmla="*/ 113 h 661"/>
                <a:gd name="T78" fmla="*/ 113 w 665"/>
                <a:gd name="T79" fmla="*/ 80 h 661"/>
                <a:gd name="T80" fmla="*/ 151 w 665"/>
                <a:gd name="T81" fmla="*/ 53 h 661"/>
                <a:gd name="T82" fmla="*/ 192 w 665"/>
                <a:gd name="T83" fmla="*/ 30 h 661"/>
                <a:gd name="T84" fmla="*/ 235 w 665"/>
                <a:gd name="T85" fmla="*/ 14 h 661"/>
                <a:gd name="T86" fmla="*/ 283 w 665"/>
                <a:gd name="T87" fmla="*/ 3 h 661"/>
                <a:gd name="T88" fmla="*/ 332 w 665"/>
                <a:gd name="T89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5" h="661">
                  <a:moveTo>
                    <a:pt x="332" y="0"/>
                  </a:moveTo>
                  <a:lnTo>
                    <a:pt x="381" y="3"/>
                  </a:lnTo>
                  <a:lnTo>
                    <a:pt x="428" y="14"/>
                  </a:lnTo>
                  <a:lnTo>
                    <a:pt x="472" y="30"/>
                  </a:lnTo>
                  <a:lnTo>
                    <a:pt x="512" y="53"/>
                  </a:lnTo>
                  <a:lnTo>
                    <a:pt x="550" y="80"/>
                  </a:lnTo>
                  <a:lnTo>
                    <a:pt x="583" y="113"/>
                  </a:lnTo>
                  <a:lnTo>
                    <a:pt x="610" y="150"/>
                  </a:lnTo>
                  <a:lnTo>
                    <a:pt x="633" y="191"/>
                  </a:lnTo>
                  <a:lnTo>
                    <a:pt x="650" y="234"/>
                  </a:lnTo>
                  <a:lnTo>
                    <a:pt x="661" y="281"/>
                  </a:lnTo>
                  <a:lnTo>
                    <a:pt x="665" y="330"/>
                  </a:lnTo>
                  <a:lnTo>
                    <a:pt x="661" y="378"/>
                  </a:lnTo>
                  <a:lnTo>
                    <a:pt x="650" y="425"/>
                  </a:lnTo>
                  <a:lnTo>
                    <a:pt x="633" y="470"/>
                  </a:lnTo>
                  <a:lnTo>
                    <a:pt x="610" y="511"/>
                  </a:lnTo>
                  <a:lnTo>
                    <a:pt x="583" y="547"/>
                  </a:lnTo>
                  <a:lnTo>
                    <a:pt x="550" y="580"/>
                  </a:lnTo>
                  <a:lnTo>
                    <a:pt x="512" y="608"/>
                  </a:lnTo>
                  <a:lnTo>
                    <a:pt x="472" y="630"/>
                  </a:lnTo>
                  <a:lnTo>
                    <a:pt x="428" y="646"/>
                  </a:lnTo>
                  <a:lnTo>
                    <a:pt x="381" y="657"/>
                  </a:lnTo>
                  <a:lnTo>
                    <a:pt x="332" y="661"/>
                  </a:lnTo>
                  <a:lnTo>
                    <a:pt x="283" y="657"/>
                  </a:lnTo>
                  <a:lnTo>
                    <a:pt x="235" y="646"/>
                  </a:lnTo>
                  <a:lnTo>
                    <a:pt x="192" y="630"/>
                  </a:lnTo>
                  <a:lnTo>
                    <a:pt x="151" y="608"/>
                  </a:lnTo>
                  <a:lnTo>
                    <a:pt x="113" y="580"/>
                  </a:lnTo>
                  <a:lnTo>
                    <a:pt x="81" y="547"/>
                  </a:lnTo>
                  <a:lnTo>
                    <a:pt x="53" y="511"/>
                  </a:lnTo>
                  <a:lnTo>
                    <a:pt x="30" y="470"/>
                  </a:lnTo>
                  <a:lnTo>
                    <a:pt x="13" y="425"/>
                  </a:lnTo>
                  <a:lnTo>
                    <a:pt x="3" y="378"/>
                  </a:lnTo>
                  <a:lnTo>
                    <a:pt x="0" y="330"/>
                  </a:lnTo>
                  <a:lnTo>
                    <a:pt x="3" y="281"/>
                  </a:lnTo>
                  <a:lnTo>
                    <a:pt x="13" y="234"/>
                  </a:lnTo>
                  <a:lnTo>
                    <a:pt x="30" y="191"/>
                  </a:lnTo>
                  <a:lnTo>
                    <a:pt x="53" y="150"/>
                  </a:lnTo>
                  <a:lnTo>
                    <a:pt x="81" y="113"/>
                  </a:lnTo>
                  <a:lnTo>
                    <a:pt x="113" y="80"/>
                  </a:lnTo>
                  <a:lnTo>
                    <a:pt x="151" y="53"/>
                  </a:lnTo>
                  <a:lnTo>
                    <a:pt x="192" y="30"/>
                  </a:lnTo>
                  <a:lnTo>
                    <a:pt x="235" y="14"/>
                  </a:lnTo>
                  <a:lnTo>
                    <a:pt x="283" y="3"/>
                  </a:lnTo>
                  <a:lnTo>
                    <a:pt x="332" y="0"/>
                  </a:lnTo>
                  <a:close/>
                </a:path>
              </a:pathLst>
            </a:custGeom>
            <a:grpFill/>
            <a:ln w="28575">
              <a:solidFill>
                <a:srgbClr val="004D9E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" name="Freeform 267"/>
            <p:cNvSpPr>
              <a:spLocks noEditPoints="1"/>
            </p:cNvSpPr>
            <p:nvPr/>
          </p:nvSpPr>
          <p:spPr bwMode="auto">
            <a:xfrm>
              <a:off x="5848350" y="3192463"/>
              <a:ext cx="2041525" cy="2030413"/>
            </a:xfrm>
            <a:custGeom>
              <a:avLst/>
              <a:gdLst>
                <a:gd name="T0" fmla="*/ 1704 w 3859"/>
                <a:gd name="T1" fmla="*/ 1150 h 3835"/>
                <a:gd name="T2" fmla="*/ 1443 w 3859"/>
                <a:gd name="T3" fmla="*/ 1281 h 3835"/>
                <a:gd name="T4" fmla="*/ 1248 w 3859"/>
                <a:gd name="T5" fmla="*/ 1494 h 3835"/>
                <a:gd name="T6" fmla="*/ 1139 w 3859"/>
                <a:gd name="T7" fmla="*/ 1766 h 3835"/>
                <a:gd name="T8" fmla="*/ 1139 w 3859"/>
                <a:gd name="T9" fmla="*/ 2070 h 3835"/>
                <a:gd name="T10" fmla="*/ 1248 w 3859"/>
                <a:gd name="T11" fmla="*/ 2343 h 3835"/>
                <a:gd name="T12" fmla="*/ 1443 w 3859"/>
                <a:gd name="T13" fmla="*/ 2555 h 3835"/>
                <a:gd name="T14" fmla="*/ 1704 w 3859"/>
                <a:gd name="T15" fmla="*/ 2686 h 3835"/>
                <a:gd name="T16" fmla="*/ 2008 w 3859"/>
                <a:gd name="T17" fmla="*/ 2715 h 3835"/>
                <a:gd name="T18" fmla="*/ 2293 w 3859"/>
                <a:gd name="T19" fmla="*/ 2632 h 3835"/>
                <a:gd name="T20" fmla="*/ 2524 w 3859"/>
                <a:gd name="T21" fmla="*/ 2458 h 3835"/>
                <a:gd name="T22" fmla="*/ 2679 w 3859"/>
                <a:gd name="T23" fmla="*/ 2213 h 3835"/>
                <a:gd name="T24" fmla="*/ 2734 w 3859"/>
                <a:gd name="T25" fmla="*/ 1918 h 3835"/>
                <a:gd name="T26" fmla="*/ 2679 w 3859"/>
                <a:gd name="T27" fmla="*/ 1624 h 3835"/>
                <a:gd name="T28" fmla="*/ 2524 w 3859"/>
                <a:gd name="T29" fmla="*/ 1379 h 3835"/>
                <a:gd name="T30" fmla="*/ 2293 w 3859"/>
                <a:gd name="T31" fmla="*/ 1204 h 3835"/>
                <a:gd name="T32" fmla="*/ 2008 w 3859"/>
                <a:gd name="T33" fmla="*/ 1122 h 3835"/>
                <a:gd name="T34" fmla="*/ 2178 w 3859"/>
                <a:gd name="T35" fmla="*/ 4 h 3835"/>
                <a:gd name="T36" fmla="*/ 2245 w 3859"/>
                <a:gd name="T37" fmla="*/ 58 h 3835"/>
                <a:gd name="T38" fmla="*/ 2480 w 3859"/>
                <a:gd name="T39" fmla="*/ 588 h 3835"/>
                <a:gd name="T40" fmla="*/ 3028 w 3859"/>
                <a:gd name="T41" fmla="*/ 373 h 3835"/>
                <a:gd name="T42" fmla="*/ 3113 w 3859"/>
                <a:gd name="T43" fmla="*/ 381 h 3835"/>
                <a:gd name="T44" fmla="*/ 3484 w 3859"/>
                <a:gd name="T45" fmla="*/ 761 h 3835"/>
                <a:gd name="T46" fmla="*/ 3475 w 3859"/>
                <a:gd name="T47" fmla="*/ 845 h 3835"/>
                <a:gd name="T48" fmla="*/ 3316 w 3859"/>
                <a:gd name="T49" fmla="*/ 1504 h 3835"/>
                <a:gd name="T50" fmla="*/ 3836 w 3859"/>
                <a:gd name="T51" fmla="*/ 1624 h 3835"/>
                <a:gd name="T52" fmla="*/ 3859 w 3859"/>
                <a:gd name="T53" fmla="*/ 2150 h 3835"/>
                <a:gd name="T54" fmla="*/ 3821 w 3859"/>
                <a:gd name="T55" fmla="*/ 2226 h 3835"/>
                <a:gd name="T56" fmla="*/ 3285 w 3859"/>
                <a:gd name="T57" fmla="*/ 2426 h 3835"/>
                <a:gd name="T58" fmla="*/ 3480 w 3859"/>
                <a:gd name="T59" fmla="*/ 3011 h 3835"/>
                <a:gd name="T60" fmla="*/ 3471 w 3859"/>
                <a:gd name="T61" fmla="*/ 3095 h 3835"/>
                <a:gd name="T62" fmla="*/ 3089 w 3859"/>
                <a:gd name="T63" fmla="*/ 3464 h 3835"/>
                <a:gd name="T64" fmla="*/ 3004 w 3859"/>
                <a:gd name="T65" fmla="*/ 3453 h 3835"/>
                <a:gd name="T66" fmla="*/ 2339 w 3859"/>
                <a:gd name="T67" fmla="*/ 3298 h 3835"/>
                <a:gd name="T68" fmla="*/ 2218 w 3859"/>
                <a:gd name="T69" fmla="*/ 3812 h 3835"/>
                <a:gd name="T70" fmla="*/ 1688 w 3859"/>
                <a:gd name="T71" fmla="*/ 3835 h 3835"/>
                <a:gd name="T72" fmla="*/ 1612 w 3859"/>
                <a:gd name="T73" fmla="*/ 3797 h 3835"/>
                <a:gd name="T74" fmla="*/ 1415 w 3859"/>
                <a:gd name="T75" fmla="*/ 3263 h 3835"/>
                <a:gd name="T76" fmla="*/ 837 w 3859"/>
                <a:gd name="T77" fmla="*/ 3458 h 3835"/>
                <a:gd name="T78" fmla="*/ 751 w 3859"/>
                <a:gd name="T79" fmla="*/ 3449 h 3835"/>
                <a:gd name="T80" fmla="*/ 380 w 3859"/>
                <a:gd name="T81" fmla="*/ 3070 h 3835"/>
                <a:gd name="T82" fmla="*/ 390 w 3859"/>
                <a:gd name="T83" fmla="*/ 2986 h 3835"/>
                <a:gd name="T84" fmla="*/ 543 w 3859"/>
                <a:gd name="T85" fmla="*/ 2332 h 3835"/>
                <a:gd name="T86" fmla="*/ 23 w 3859"/>
                <a:gd name="T87" fmla="*/ 2212 h 3835"/>
                <a:gd name="T88" fmla="*/ 0 w 3859"/>
                <a:gd name="T89" fmla="*/ 1684 h 3835"/>
                <a:gd name="T90" fmla="*/ 38 w 3859"/>
                <a:gd name="T91" fmla="*/ 1609 h 3835"/>
                <a:gd name="T92" fmla="*/ 574 w 3859"/>
                <a:gd name="T93" fmla="*/ 1414 h 3835"/>
                <a:gd name="T94" fmla="*/ 376 w 3859"/>
                <a:gd name="T95" fmla="*/ 832 h 3835"/>
                <a:gd name="T96" fmla="*/ 383 w 3859"/>
                <a:gd name="T97" fmla="*/ 747 h 3835"/>
                <a:gd name="T98" fmla="*/ 767 w 3859"/>
                <a:gd name="T99" fmla="*/ 378 h 3835"/>
                <a:gd name="T100" fmla="*/ 851 w 3859"/>
                <a:gd name="T101" fmla="*/ 388 h 3835"/>
                <a:gd name="T102" fmla="*/ 1506 w 3859"/>
                <a:gd name="T103" fmla="*/ 542 h 3835"/>
                <a:gd name="T104" fmla="*/ 1627 w 3859"/>
                <a:gd name="T105" fmla="*/ 23 h 3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859" h="3835">
                  <a:moveTo>
                    <a:pt x="1930" y="1118"/>
                  </a:moveTo>
                  <a:lnTo>
                    <a:pt x="1853" y="1122"/>
                  </a:lnTo>
                  <a:lnTo>
                    <a:pt x="1777" y="1132"/>
                  </a:lnTo>
                  <a:lnTo>
                    <a:pt x="1704" y="1150"/>
                  </a:lnTo>
                  <a:lnTo>
                    <a:pt x="1634" y="1174"/>
                  </a:lnTo>
                  <a:lnTo>
                    <a:pt x="1566" y="1204"/>
                  </a:lnTo>
                  <a:lnTo>
                    <a:pt x="1503" y="1241"/>
                  </a:lnTo>
                  <a:lnTo>
                    <a:pt x="1443" y="1281"/>
                  </a:lnTo>
                  <a:lnTo>
                    <a:pt x="1387" y="1328"/>
                  </a:lnTo>
                  <a:lnTo>
                    <a:pt x="1335" y="1379"/>
                  </a:lnTo>
                  <a:lnTo>
                    <a:pt x="1289" y="1434"/>
                  </a:lnTo>
                  <a:lnTo>
                    <a:pt x="1248" y="1494"/>
                  </a:lnTo>
                  <a:lnTo>
                    <a:pt x="1212" y="1557"/>
                  </a:lnTo>
                  <a:lnTo>
                    <a:pt x="1181" y="1624"/>
                  </a:lnTo>
                  <a:lnTo>
                    <a:pt x="1157" y="1694"/>
                  </a:lnTo>
                  <a:lnTo>
                    <a:pt x="1139" y="1766"/>
                  </a:lnTo>
                  <a:lnTo>
                    <a:pt x="1128" y="1841"/>
                  </a:lnTo>
                  <a:lnTo>
                    <a:pt x="1125" y="1918"/>
                  </a:lnTo>
                  <a:lnTo>
                    <a:pt x="1128" y="1995"/>
                  </a:lnTo>
                  <a:lnTo>
                    <a:pt x="1139" y="2070"/>
                  </a:lnTo>
                  <a:lnTo>
                    <a:pt x="1157" y="2143"/>
                  </a:lnTo>
                  <a:lnTo>
                    <a:pt x="1181" y="2213"/>
                  </a:lnTo>
                  <a:lnTo>
                    <a:pt x="1212" y="2279"/>
                  </a:lnTo>
                  <a:lnTo>
                    <a:pt x="1248" y="2343"/>
                  </a:lnTo>
                  <a:lnTo>
                    <a:pt x="1289" y="2403"/>
                  </a:lnTo>
                  <a:lnTo>
                    <a:pt x="1335" y="2458"/>
                  </a:lnTo>
                  <a:lnTo>
                    <a:pt x="1387" y="2508"/>
                  </a:lnTo>
                  <a:lnTo>
                    <a:pt x="1443" y="2555"/>
                  </a:lnTo>
                  <a:lnTo>
                    <a:pt x="1503" y="2596"/>
                  </a:lnTo>
                  <a:lnTo>
                    <a:pt x="1566" y="2632"/>
                  </a:lnTo>
                  <a:lnTo>
                    <a:pt x="1634" y="2662"/>
                  </a:lnTo>
                  <a:lnTo>
                    <a:pt x="1704" y="2686"/>
                  </a:lnTo>
                  <a:lnTo>
                    <a:pt x="1777" y="2704"/>
                  </a:lnTo>
                  <a:lnTo>
                    <a:pt x="1853" y="2715"/>
                  </a:lnTo>
                  <a:lnTo>
                    <a:pt x="1930" y="2719"/>
                  </a:lnTo>
                  <a:lnTo>
                    <a:pt x="2008" y="2715"/>
                  </a:lnTo>
                  <a:lnTo>
                    <a:pt x="2083" y="2704"/>
                  </a:lnTo>
                  <a:lnTo>
                    <a:pt x="2156" y="2686"/>
                  </a:lnTo>
                  <a:lnTo>
                    <a:pt x="2227" y="2662"/>
                  </a:lnTo>
                  <a:lnTo>
                    <a:pt x="2293" y="2632"/>
                  </a:lnTo>
                  <a:lnTo>
                    <a:pt x="2357" y="2596"/>
                  </a:lnTo>
                  <a:lnTo>
                    <a:pt x="2416" y="2555"/>
                  </a:lnTo>
                  <a:lnTo>
                    <a:pt x="2473" y="2508"/>
                  </a:lnTo>
                  <a:lnTo>
                    <a:pt x="2524" y="2458"/>
                  </a:lnTo>
                  <a:lnTo>
                    <a:pt x="2571" y="2403"/>
                  </a:lnTo>
                  <a:lnTo>
                    <a:pt x="2612" y="2343"/>
                  </a:lnTo>
                  <a:lnTo>
                    <a:pt x="2649" y="2279"/>
                  </a:lnTo>
                  <a:lnTo>
                    <a:pt x="2679" y="2213"/>
                  </a:lnTo>
                  <a:lnTo>
                    <a:pt x="2703" y="2143"/>
                  </a:lnTo>
                  <a:lnTo>
                    <a:pt x="2720" y="2070"/>
                  </a:lnTo>
                  <a:lnTo>
                    <a:pt x="2731" y="1995"/>
                  </a:lnTo>
                  <a:lnTo>
                    <a:pt x="2734" y="1918"/>
                  </a:lnTo>
                  <a:lnTo>
                    <a:pt x="2731" y="1841"/>
                  </a:lnTo>
                  <a:lnTo>
                    <a:pt x="2720" y="1766"/>
                  </a:lnTo>
                  <a:lnTo>
                    <a:pt x="2703" y="1694"/>
                  </a:lnTo>
                  <a:lnTo>
                    <a:pt x="2679" y="1624"/>
                  </a:lnTo>
                  <a:lnTo>
                    <a:pt x="2649" y="1557"/>
                  </a:lnTo>
                  <a:lnTo>
                    <a:pt x="2612" y="1494"/>
                  </a:lnTo>
                  <a:lnTo>
                    <a:pt x="2571" y="1434"/>
                  </a:lnTo>
                  <a:lnTo>
                    <a:pt x="2524" y="1379"/>
                  </a:lnTo>
                  <a:lnTo>
                    <a:pt x="2473" y="1328"/>
                  </a:lnTo>
                  <a:lnTo>
                    <a:pt x="2418" y="1281"/>
                  </a:lnTo>
                  <a:lnTo>
                    <a:pt x="2357" y="1241"/>
                  </a:lnTo>
                  <a:lnTo>
                    <a:pt x="2293" y="1204"/>
                  </a:lnTo>
                  <a:lnTo>
                    <a:pt x="2227" y="1174"/>
                  </a:lnTo>
                  <a:lnTo>
                    <a:pt x="2156" y="1150"/>
                  </a:lnTo>
                  <a:lnTo>
                    <a:pt x="2083" y="1132"/>
                  </a:lnTo>
                  <a:lnTo>
                    <a:pt x="2008" y="1122"/>
                  </a:lnTo>
                  <a:lnTo>
                    <a:pt x="1930" y="1118"/>
                  </a:lnTo>
                  <a:close/>
                  <a:moveTo>
                    <a:pt x="1687" y="0"/>
                  </a:moveTo>
                  <a:lnTo>
                    <a:pt x="2156" y="0"/>
                  </a:lnTo>
                  <a:lnTo>
                    <a:pt x="2178" y="4"/>
                  </a:lnTo>
                  <a:lnTo>
                    <a:pt x="2199" y="11"/>
                  </a:lnTo>
                  <a:lnTo>
                    <a:pt x="2218" y="23"/>
                  </a:lnTo>
                  <a:lnTo>
                    <a:pt x="2233" y="39"/>
                  </a:lnTo>
                  <a:lnTo>
                    <a:pt x="2245" y="58"/>
                  </a:lnTo>
                  <a:lnTo>
                    <a:pt x="2252" y="78"/>
                  </a:lnTo>
                  <a:lnTo>
                    <a:pt x="2338" y="539"/>
                  </a:lnTo>
                  <a:lnTo>
                    <a:pt x="2410" y="561"/>
                  </a:lnTo>
                  <a:lnTo>
                    <a:pt x="2480" y="588"/>
                  </a:lnTo>
                  <a:lnTo>
                    <a:pt x="2548" y="618"/>
                  </a:lnTo>
                  <a:lnTo>
                    <a:pt x="2615" y="650"/>
                  </a:lnTo>
                  <a:lnTo>
                    <a:pt x="3009" y="384"/>
                  </a:lnTo>
                  <a:lnTo>
                    <a:pt x="3028" y="373"/>
                  </a:lnTo>
                  <a:lnTo>
                    <a:pt x="3050" y="368"/>
                  </a:lnTo>
                  <a:lnTo>
                    <a:pt x="3072" y="368"/>
                  </a:lnTo>
                  <a:lnTo>
                    <a:pt x="3094" y="373"/>
                  </a:lnTo>
                  <a:lnTo>
                    <a:pt x="3113" y="381"/>
                  </a:lnTo>
                  <a:lnTo>
                    <a:pt x="3131" y="394"/>
                  </a:lnTo>
                  <a:lnTo>
                    <a:pt x="3463" y="725"/>
                  </a:lnTo>
                  <a:lnTo>
                    <a:pt x="3476" y="742"/>
                  </a:lnTo>
                  <a:lnTo>
                    <a:pt x="3484" y="761"/>
                  </a:lnTo>
                  <a:lnTo>
                    <a:pt x="3489" y="783"/>
                  </a:lnTo>
                  <a:lnTo>
                    <a:pt x="3489" y="805"/>
                  </a:lnTo>
                  <a:lnTo>
                    <a:pt x="3484" y="826"/>
                  </a:lnTo>
                  <a:lnTo>
                    <a:pt x="3475" y="845"/>
                  </a:lnTo>
                  <a:lnTo>
                    <a:pt x="3205" y="1237"/>
                  </a:lnTo>
                  <a:lnTo>
                    <a:pt x="3249" y="1322"/>
                  </a:lnTo>
                  <a:lnTo>
                    <a:pt x="3285" y="1412"/>
                  </a:lnTo>
                  <a:lnTo>
                    <a:pt x="3316" y="1504"/>
                  </a:lnTo>
                  <a:lnTo>
                    <a:pt x="3782" y="1590"/>
                  </a:lnTo>
                  <a:lnTo>
                    <a:pt x="3802" y="1597"/>
                  </a:lnTo>
                  <a:lnTo>
                    <a:pt x="3821" y="1609"/>
                  </a:lnTo>
                  <a:lnTo>
                    <a:pt x="3836" y="1624"/>
                  </a:lnTo>
                  <a:lnTo>
                    <a:pt x="3848" y="1643"/>
                  </a:lnTo>
                  <a:lnTo>
                    <a:pt x="3857" y="1664"/>
                  </a:lnTo>
                  <a:lnTo>
                    <a:pt x="3859" y="1684"/>
                  </a:lnTo>
                  <a:lnTo>
                    <a:pt x="3859" y="2150"/>
                  </a:lnTo>
                  <a:lnTo>
                    <a:pt x="3857" y="2172"/>
                  </a:lnTo>
                  <a:lnTo>
                    <a:pt x="3848" y="2192"/>
                  </a:lnTo>
                  <a:lnTo>
                    <a:pt x="3836" y="2212"/>
                  </a:lnTo>
                  <a:lnTo>
                    <a:pt x="3821" y="2226"/>
                  </a:lnTo>
                  <a:lnTo>
                    <a:pt x="3802" y="2238"/>
                  </a:lnTo>
                  <a:lnTo>
                    <a:pt x="3782" y="2244"/>
                  </a:lnTo>
                  <a:lnTo>
                    <a:pt x="3316" y="2332"/>
                  </a:lnTo>
                  <a:lnTo>
                    <a:pt x="3285" y="2426"/>
                  </a:lnTo>
                  <a:lnTo>
                    <a:pt x="3247" y="2517"/>
                  </a:lnTo>
                  <a:lnTo>
                    <a:pt x="3204" y="2605"/>
                  </a:lnTo>
                  <a:lnTo>
                    <a:pt x="3470" y="2992"/>
                  </a:lnTo>
                  <a:lnTo>
                    <a:pt x="3480" y="3011"/>
                  </a:lnTo>
                  <a:lnTo>
                    <a:pt x="3484" y="3031"/>
                  </a:lnTo>
                  <a:lnTo>
                    <a:pt x="3484" y="3054"/>
                  </a:lnTo>
                  <a:lnTo>
                    <a:pt x="3481" y="3074"/>
                  </a:lnTo>
                  <a:lnTo>
                    <a:pt x="3471" y="3095"/>
                  </a:lnTo>
                  <a:lnTo>
                    <a:pt x="3458" y="3112"/>
                  </a:lnTo>
                  <a:lnTo>
                    <a:pt x="3126" y="3442"/>
                  </a:lnTo>
                  <a:lnTo>
                    <a:pt x="3109" y="3455"/>
                  </a:lnTo>
                  <a:lnTo>
                    <a:pt x="3089" y="3464"/>
                  </a:lnTo>
                  <a:lnTo>
                    <a:pt x="3067" y="3469"/>
                  </a:lnTo>
                  <a:lnTo>
                    <a:pt x="3045" y="3467"/>
                  </a:lnTo>
                  <a:lnTo>
                    <a:pt x="3024" y="3463"/>
                  </a:lnTo>
                  <a:lnTo>
                    <a:pt x="3004" y="3453"/>
                  </a:lnTo>
                  <a:lnTo>
                    <a:pt x="2612" y="3187"/>
                  </a:lnTo>
                  <a:lnTo>
                    <a:pt x="2524" y="3230"/>
                  </a:lnTo>
                  <a:lnTo>
                    <a:pt x="2433" y="3267"/>
                  </a:lnTo>
                  <a:lnTo>
                    <a:pt x="2339" y="3298"/>
                  </a:lnTo>
                  <a:lnTo>
                    <a:pt x="2252" y="3758"/>
                  </a:lnTo>
                  <a:lnTo>
                    <a:pt x="2245" y="3779"/>
                  </a:lnTo>
                  <a:lnTo>
                    <a:pt x="2233" y="3797"/>
                  </a:lnTo>
                  <a:lnTo>
                    <a:pt x="2218" y="3812"/>
                  </a:lnTo>
                  <a:lnTo>
                    <a:pt x="2199" y="3826"/>
                  </a:lnTo>
                  <a:lnTo>
                    <a:pt x="2178" y="3833"/>
                  </a:lnTo>
                  <a:lnTo>
                    <a:pt x="2156" y="3835"/>
                  </a:lnTo>
                  <a:lnTo>
                    <a:pt x="1688" y="3835"/>
                  </a:lnTo>
                  <a:lnTo>
                    <a:pt x="1666" y="3833"/>
                  </a:lnTo>
                  <a:lnTo>
                    <a:pt x="1646" y="3826"/>
                  </a:lnTo>
                  <a:lnTo>
                    <a:pt x="1627" y="3812"/>
                  </a:lnTo>
                  <a:lnTo>
                    <a:pt x="1612" y="3797"/>
                  </a:lnTo>
                  <a:lnTo>
                    <a:pt x="1600" y="3779"/>
                  </a:lnTo>
                  <a:lnTo>
                    <a:pt x="1593" y="3758"/>
                  </a:lnTo>
                  <a:lnTo>
                    <a:pt x="1506" y="3293"/>
                  </a:lnTo>
                  <a:lnTo>
                    <a:pt x="1415" y="3263"/>
                  </a:lnTo>
                  <a:lnTo>
                    <a:pt x="1327" y="3227"/>
                  </a:lnTo>
                  <a:lnTo>
                    <a:pt x="1242" y="3185"/>
                  </a:lnTo>
                  <a:lnTo>
                    <a:pt x="856" y="3447"/>
                  </a:lnTo>
                  <a:lnTo>
                    <a:pt x="837" y="3458"/>
                  </a:lnTo>
                  <a:lnTo>
                    <a:pt x="815" y="3463"/>
                  </a:lnTo>
                  <a:lnTo>
                    <a:pt x="793" y="3463"/>
                  </a:lnTo>
                  <a:lnTo>
                    <a:pt x="771" y="3458"/>
                  </a:lnTo>
                  <a:lnTo>
                    <a:pt x="751" y="3449"/>
                  </a:lnTo>
                  <a:lnTo>
                    <a:pt x="734" y="3436"/>
                  </a:lnTo>
                  <a:lnTo>
                    <a:pt x="401" y="3107"/>
                  </a:lnTo>
                  <a:lnTo>
                    <a:pt x="388" y="3089"/>
                  </a:lnTo>
                  <a:lnTo>
                    <a:pt x="380" y="3070"/>
                  </a:lnTo>
                  <a:lnTo>
                    <a:pt x="375" y="3048"/>
                  </a:lnTo>
                  <a:lnTo>
                    <a:pt x="376" y="3025"/>
                  </a:lnTo>
                  <a:lnTo>
                    <a:pt x="381" y="3005"/>
                  </a:lnTo>
                  <a:lnTo>
                    <a:pt x="390" y="2986"/>
                  </a:lnTo>
                  <a:lnTo>
                    <a:pt x="655" y="2601"/>
                  </a:lnTo>
                  <a:lnTo>
                    <a:pt x="612" y="2514"/>
                  </a:lnTo>
                  <a:lnTo>
                    <a:pt x="574" y="2424"/>
                  </a:lnTo>
                  <a:lnTo>
                    <a:pt x="543" y="2332"/>
                  </a:lnTo>
                  <a:lnTo>
                    <a:pt x="78" y="2244"/>
                  </a:lnTo>
                  <a:lnTo>
                    <a:pt x="58" y="2238"/>
                  </a:lnTo>
                  <a:lnTo>
                    <a:pt x="38" y="2226"/>
                  </a:lnTo>
                  <a:lnTo>
                    <a:pt x="23" y="2212"/>
                  </a:lnTo>
                  <a:lnTo>
                    <a:pt x="11" y="2192"/>
                  </a:lnTo>
                  <a:lnTo>
                    <a:pt x="3" y="2172"/>
                  </a:lnTo>
                  <a:lnTo>
                    <a:pt x="0" y="2150"/>
                  </a:lnTo>
                  <a:lnTo>
                    <a:pt x="0" y="1684"/>
                  </a:lnTo>
                  <a:lnTo>
                    <a:pt x="3" y="1664"/>
                  </a:lnTo>
                  <a:lnTo>
                    <a:pt x="11" y="1643"/>
                  </a:lnTo>
                  <a:lnTo>
                    <a:pt x="23" y="1624"/>
                  </a:lnTo>
                  <a:lnTo>
                    <a:pt x="38" y="1609"/>
                  </a:lnTo>
                  <a:lnTo>
                    <a:pt x="58" y="1597"/>
                  </a:lnTo>
                  <a:lnTo>
                    <a:pt x="78" y="1590"/>
                  </a:lnTo>
                  <a:lnTo>
                    <a:pt x="543" y="1504"/>
                  </a:lnTo>
                  <a:lnTo>
                    <a:pt x="574" y="1414"/>
                  </a:lnTo>
                  <a:lnTo>
                    <a:pt x="611" y="1325"/>
                  </a:lnTo>
                  <a:lnTo>
                    <a:pt x="653" y="1239"/>
                  </a:lnTo>
                  <a:lnTo>
                    <a:pt x="386" y="851"/>
                  </a:lnTo>
                  <a:lnTo>
                    <a:pt x="376" y="832"/>
                  </a:lnTo>
                  <a:lnTo>
                    <a:pt x="370" y="810"/>
                  </a:lnTo>
                  <a:lnTo>
                    <a:pt x="370" y="789"/>
                  </a:lnTo>
                  <a:lnTo>
                    <a:pt x="375" y="767"/>
                  </a:lnTo>
                  <a:lnTo>
                    <a:pt x="383" y="747"/>
                  </a:lnTo>
                  <a:lnTo>
                    <a:pt x="397" y="730"/>
                  </a:lnTo>
                  <a:lnTo>
                    <a:pt x="729" y="400"/>
                  </a:lnTo>
                  <a:lnTo>
                    <a:pt x="746" y="387"/>
                  </a:lnTo>
                  <a:lnTo>
                    <a:pt x="767" y="378"/>
                  </a:lnTo>
                  <a:lnTo>
                    <a:pt x="787" y="374"/>
                  </a:lnTo>
                  <a:lnTo>
                    <a:pt x="810" y="374"/>
                  </a:lnTo>
                  <a:lnTo>
                    <a:pt x="832" y="379"/>
                  </a:lnTo>
                  <a:lnTo>
                    <a:pt x="851" y="388"/>
                  </a:lnTo>
                  <a:lnTo>
                    <a:pt x="1240" y="653"/>
                  </a:lnTo>
                  <a:lnTo>
                    <a:pt x="1325" y="611"/>
                  </a:lnTo>
                  <a:lnTo>
                    <a:pt x="1414" y="574"/>
                  </a:lnTo>
                  <a:lnTo>
                    <a:pt x="1506" y="542"/>
                  </a:lnTo>
                  <a:lnTo>
                    <a:pt x="1593" y="78"/>
                  </a:lnTo>
                  <a:lnTo>
                    <a:pt x="1600" y="58"/>
                  </a:lnTo>
                  <a:lnTo>
                    <a:pt x="1611" y="39"/>
                  </a:lnTo>
                  <a:lnTo>
                    <a:pt x="1627" y="23"/>
                  </a:lnTo>
                  <a:lnTo>
                    <a:pt x="1645" y="11"/>
                  </a:lnTo>
                  <a:lnTo>
                    <a:pt x="1665" y="4"/>
                  </a:lnTo>
                  <a:lnTo>
                    <a:pt x="1687" y="0"/>
                  </a:lnTo>
                  <a:close/>
                </a:path>
              </a:pathLst>
            </a:custGeom>
            <a:grpFill/>
            <a:ln w="28575">
              <a:solidFill>
                <a:srgbClr val="004D9E"/>
              </a:solidFill>
              <a:prstDash val="solid"/>
              <a:round/>
              <a:headEnd/>
              <a:tailEnd/>
            </a:ln>
          </p:spPr>
          <p:txBody>
            <a:bodyPr vert="horz" wrap="square" lIns="182880" tIns="91440" rIns="182880" bIns="9144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1" name="Freeform 238"/>
          <p:cNvSpPr>
            <a:spLocks noEditPoints="1"/>
          </p:cNvSpPr>
          <p:nvPr/>
        </p:nvSpPr>
        <p:spPr bwMode="auto">
          <a:xfrm>
            <a:off x="21114447" y="2606310"/>
            <a:ext cx="945078" cy="957862"/>
          </a:xfrm>
          <a:custGeom>
            <a:avLst/>
            <a:gdLst>
              <a:gd name="T0" fmla="*/ 1727 w 3845"/>
              <a:gd name="T1" fmla="*/ 965 h 3896"/>
              <a:gd name="T2" fmla="*/ 1897 w 3845"/>
              <a:gd name="T3" fmla="*/ 2214 h 3896"/>
              <a:gd name="T4" fmla="*/ 2600 w 3845"/>
              <a:gd name="T5" fmla="*/ 1780 h 3896"/>
              <a:gd name="T6" fmla="*/ 2335 w 3845"/>
              <a:gd name="T7" fmla="*/ 965 h 3896"/>
              <a:gd name="T8" fmla="*/ 1762 w 3845"/>
              <a:gd name="T9" fmla="*/ 873 h 3896"/>
              <a:gd name="T10" fmla="*/ 2045 w 3845"/>
              <a:gd name="T11" fmla="*/ 5 h 3896"/>
              <a:gd name="T12" fmla="*/ 2280 w 3845"/>
              <a:gd name="T13" fmla="*/ 34 h 3896"/>
              <a:gd name="T14" fmla="*/ 2508 w 3845"/>
              <a:gd name="T15" fmla="*/ 92 h 3896"/>
              <a:gd name="T16" fmla="*/ 2723 w 3845"/>
              <a:gd name="T17" fmla="*/ 178 h 3896"/>
              <a:gd name="T18" fmla="*/ 2925 w 3845"/>
              <a:gd name="T19" fmla="*/ 286 h 3896"/>
              <a:gd name="T20" fmla="*/ 3112 w 3845"/>
              <a:gd name="T21" fmla="*/ 419 h 3896"/>
              <a:gd name="T22" fmla="*/ 3282 w 3845"/>
              <a:gd name="T23" fmla="*/ 571 h 3896"/>
              <a:gd name="T24" fmla="*/ 3433 w 3845"/>
              <a:gd name="T25" fmla="*/ 743 h 3896"/>
              <a:gd name="T26" fmla="*/ 3564 w 3845"/>
              <a:gd name="T27" fmla="*/ 933 h 3896"/>
              <a:gd name="T28" fmla="*/ 3671 w 3845"/>
              <a:gd name="T29" fmla="*/ 1138 h 3896"/>
              <a:gd name="T30" fmla="*/ 3755 w 3845"/>
              <a:gd name="T31" fmla="*/ 1356 h 3896"/>
              <a:gd name="T32" fmla="*/ 3813 w 3845"/>
              <a:gd name="T33" fmla="*/ 1585 h 3896"/>
              <a:gd name="T34" fmla="*/ 3842 w 3845"/>
              <a:gd name="T35" fmla="*/ 1825 h 3896"/>
              <a:gd name="T36" fmla="*/ 3842 w 3845"/>
              <a:gd name="T37" fmla="*/ 2071 h 3896"/>
              <a:gd name="T38" fmla="*/ 3813 w 3845"/>
              <a:gd name="T39" fmla="*/ 2311 h 3896"/>
              <a:gd name="T40" fmla="*/ 3755 w 3845"/>
              <a:gd name="T41" fmla="*/ 2540 h 3896"/>
              <a:gd name="T42" fmla="*/ 3671 w 3845"/>
              <a:gd name="T43" fmla="*/ 2758 h 3896"/>
              <a:gd name="T44" fmla="*/ 3564 w 3845"/>
              <a:gd name="T45" fmla="*/ 2962 h 3896"/>
              <a:gd name="T46" fmla="*/ 3433 w 3845"/>
              <a:gd name="T47" fmla="*/ 3152 h 3896"/>
              <a:gd name="T48" fmla="*/ 3282 w 3845"/>
              <a:gd name="T49" fmla="*/ 3324 h 3896"/>
              <a:gd name="T50" fmla="*/ 3112 w 3845"/>
              <a:gd name="T51" fmla="*/ 3476 h 3896"/>
              <a:gd name="T52" fmla="*/ 2925 w 3845"/>
              <a:gd name="T53" fmla="*/ 3609 h 3896"/>
              <a:gd name="T54" fmla="*/ 2723 w 3845"/>
              <a:gd name="T55" fmla="*/ 3718 h 3896"/>
              <a:gd name="T56" fmla="*/ 2508 w 3845"/>
              <a:gd name="T57" fmla="*/ 3803 h 3896"/>
              <a:gd name="T58" fmla="*/ 2280 w 3845"/>
              <a:gd name="T59" fmla="*/ 3861 h 3896"/>
              <a:gd name="T60" fmla="*/ 2045 w 3845"/>
              <a:gd name="T61" fmla="*/ 3891 h 3896"/>
              <a:gd name="T62" fmla="*/ 1802 w 3845"/>
              <a:gd name="T63" fmla="*/ 3891 h 3896"/>
              <a:gd name="T64" fmla="*/ 1565 w 3845"/>
              <a:gd name="T65" fmla="*/ 3861 h 3896"/>
              <a:gd name="T66" fmla="*/ 1337 w 3845"/>
              <a:gd name="T67" fmla="*/ 3803 h 3896"/>
              <a:gd name="T68" fmla="*/ 1122 w 3845"/>
              <a:gd name="T69" fmla="*/ 3718 h 3896"/>
              <a:gd name="T70" fmla="*/ 920 w 3845"/>
              <a:gd name="T71" fmla="*/ 3609 h 3896"/>
              <a:gd name="T72" fmla="*/ 734 w 3845"/>
              <a:gd name="T73" fmla="*/ 3476 h 3896"/>
              <a:gd name="T74" fmla="*/ 564 w 3845"/>
              <a:gd name="T75" fmla="*/ 3324 h 3896"/>
              <a:gd name="T76" fmla="*/ 412 w 3845"/>
              <a:gd name="T77" fmla="*/ 3152 h 3896"/>
              <a:gd name="T78" fmla="*/ 282 w 3845"/>
              <a:gd name="T79" fmla="*/ 2962 h 3896"/>
              <a:gd name="T80" fmla="*/ 174 w 3845"/>
              <a:gd name="T81" fmla="*/ 2758 h 3896"/>
              <a:gd name="T82" fmla="*/ 91 w 3845"/>
              <a:gd name="T83" fmla="*/ 2540 h 3896"/>
              <a:gd name="T84" fmla="*/ 33 w 3845"/>
              <a:gd name="T85" fmla="*/ 2311 h 3896"/>
              <a:gd name="T86" fmla="*/ 3 w 3845"/>
              <a:gd name="T87" fmla="*/ 2071 h 3896"/>
              <a:gd name="T88" fmla="*/ 3 w 3845"/>
              <a:gd name="T89" fmla="*/ 1825 h 3896"/>
              <a:gd name="T90" fmla="*/ 33 w 3845"/>
              <a:gd name="T91" fmla="*/ 1585 h 3896"/>
              <a:gd name="T92" fmla="*/ 91 w 3845"/>
              <a:gd name="T93" fmla="*/ 1356 h 3896"/>
              <a:gd name="T94" fmla="*/ 174 w 3845"/>
              <a:gd name="T95" fmla="*/ 1138 h 3896"/>
              <a:gd name="T96" fmla="*/ 282 w 3845"/>
              <a:gd name="T97" fmla="*/ 933 h 3896"/>
              <a:gd name="T98" fmla="*/ 412 w 3845"/>
              <a:gd name="T99" fmla="*/ 743 h 3896"/>
              <a:gd name="T100" fmla="*/ 564 w 3845"/>
              <a:gd name="T101" fmla="*/ 571 h 3896"/>
              <a:gd name="T102" fmla="*/ 734 w 3845"/>
              <a:gd name="T103" fmla="*/ 419 h 3896"/>
              <a:gd name="T104" fmla="*/ 920 w 3845"/>
              <a:gd name="T105" fmla="*/ 286 h 3896"/>
              <a:gd name="T106" fmla="*/ 1122 w 3845"/>
              <a:gd name="T107" fmla="*/ 178 h 3896"/>
              <a:gd name="T108" fmla="*/ 1337 w 3845"/>
              <a:gd name="T109" fmla="*/ 92 h 3896"/>
              <a:gd name="T110" fmla="*/ 1565 w 3845"/>
              <a:gd name="T111" fmla="*/ 34 h 3896"/>
              <a:gd name="T112" fmla="*/ 1802 w 3845"/>
              <a:gd name="T113" fmla="*/ 5 h 3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845" h="3896">
                <a:moveTo>
                  <a:pt x="1762" y="873"/>
                </a:moveTo>
                <a:lnTo>
                  <a:pt x="1727" y="965"/>
                </a:lnTo>
                <a:lnTo>
                  <a:pt x="1246" y="2214"/>
                </a:lnTo>
                <a:lnTo>
                  <a:pt x="1897" y="2214"/>
                </a:lnTo>
                <a:lnTo>
                  <a:pt x="1673" y="3179"/>
                </a:lnTo>
                <a:lnTo>
                  <a:pt x="2600" y="1780"/>
                </a:lnTo>
                <a:lnTo>
                  <a:pt x="1999" y="1780"/>
                </a:lnTo>
                <a:lnTo>
                  <a:pt x="2335" y="965"/>
                </a:lnTo>
                <a:lnTo>
                  <a:pt x="2374" y="873"/>
                </a:lnTo>
                <a:lnTo>
                  <a:pt x="1762" y="873"/>
                </a:lnTo>
                <a:close/>
                <a:moveTo>
                  <a:pt x="1923" y="0"/>
                </a:moveTo>
                <a:lnTo>
                  <a:pt x="2045" y="5"/>
                </a:lnTo>
                <a:lnTo>
                  <a:pt x="2164" y="16"/>
                </a:lnTo>
                <a:lnTo>
                  <a:pt x="2280" y="34"/>
                </a:lnTo>
                <a:lnTo>
                  <a:pt x="2396" y="59"/>
                </a:lnTo>
                <a:lnTo>
                  <a:pt x="2508" y="92"/>
                </a:lnTo>
                <a:lnTo>
                  <a:pt x="2617" y="131"/>
                </a:lnTo>
                <a:lnTo>
                  <a:pt x="2723" y="178"/>
                </a:lnTo>
                <a:lnTo>
                  <a:pt x="2827" y="229"/>
                </a:lnTo>
                <a:lnTo>
                  <a:pt x="2925" y="286"/>
                </a:lnTo>
                <a:lnTo>
                  <a:pt x="3020" y="349"/>
                </a:lnTo>
                <a:lnTo>
                  <a:pt x="3112" y="419"/>
                </a:lnTo>
                <a:lnTo>
                  <a:pt x="3199" y="492"/>
                </a:lnTo>
                <a:lnTo>
                  <a:pt x="3282" y="571"/>
                </a:lnTo>
                <a:lnTo>
                  <a:pt x="3359" y="655"/>
                </a:lnTo>
                <a:lnTo>
                  <a:pt x="3433" y="743"/>
                </a:lnTo>
                <a:lnTo>
                  <a:pt x="3501" y="835"/>
                </a:lnTo>
                <a:lnTo>
                  <a:pt x="3564" y="933"/>
                </a:lnTo>
                <a:lnTo>
                  <a:pt x="3620" y="1033"/>
                </a:lnTo>
                <a:lnTo>
                  <a:pt x="3671" y="1138"/>
                </a:lnTo>
                <a:lnTo>
                  <a:pt x="3717" y="1245"/>
                </a:lnTo>
                <a:lnTo>
                  <a:pt x="3755" y="1356"/>
                </a:lnTo>
                <a:lnTo>
                  <a:pt x="3788" y="1469"/>
                </a:lnTo>
                <a:lnTo>
                  <a:pt x="3813" y="1585"/>
                </a:lnTo>
                <a:lnTo>
                  <a:pt x="3831" y="1704"/>
                </a:lnTo>
                <a:lnTo>
                  <a:pt x="3842" y="1825"/>
                </a:lnTo>
                <a:lnTo>
                  <a:pt x="3845" y="1948"/>
                </a:lnTo>
                <a:lnTo>
                  <a:pt x="3842" y="2071"/>
                </a:lnTo>
                <a:lnTo>
                  <a:pt x="3831" y="2191"/>
                </a:lnTo>
                <a:lnTo>
                  <a:pt x="3813" y="2311"/>
                </a:lnTo>
                <a:lnTo>
                  <a:pt x="3788" y="2426"/>
                </a:lnTo>
                <a:lnTo>
                  <a:pt x="3755" y="2540"/>
                </a:lnTo>
                <a:lnTo>
                  <a:pt x="3717" y="2651"/>
                </a:lnTo>
                <a:lnTo>
                  <a:pt x="3671" y="2758"/>
                </a:lnTo>
                <a:lnTo>
                  <a:pt x="3620" y="2863"/>
                </a:lnTo>
                <a:lnTo>
                  <a:pt x="3564" y="2962"/>
                </a:lnTo>
                <a:lnTo>
                  <a:pt x="3501" y="3060"/>
                </a:lnTo>
                <a:lnTo>
                  <a:pt x="3433" y="3152"/>
                </a:lnTo>
                <a:lnTo>
                  <a:pt x="3359" y="3240"/>
                </a:lnTo>
                <a:lnTo>
                  <a:pt x="3282" y="3324"/>
                </a:lnTo>
                <a:lnTo>
                  <a:pt x="3199" y="3403"/>
                </a:lnTo>
                <a:lnTo>
                  <a:pt x="3112" y="3476"/>
                </a:lnTo>
                <a:lnTo>
                  <a:pt x="3020" y="3546"/>
                </a:lnTo>
                <a:lnTo>
                  <a:pt x="2925" y="3609"/>
                </a:lnTo>
                <a:lnTo>
                  <a:pt x="2827" y="3667"/>
                </a:lnTo>
                <a:lnTo>
                  <a:pt x="2723" y="3718"/>
                </a:lnTo>
                <a:lnTo>
                  <a:pt x="2617" y="3764"/>
                </a:lnTo>
                <a:lnTo>
                  <a:pt x="2508" y="3803"/>
                </a:lnTo>
                <a:lnTo>
                  <a:pt x="2396" y="3836"/>
                </a:lnTo>
                <a:lnTo>
                  <a:pt x="2280" y="3861"/>
                </a:lnTo>
                <a:lnTo>
                  <a:pt x="2164" y="3880"/>
                </a:lnTo>
                <a:lnTo>
                  <a:pt x="2045" y="3891"/>
                </a:lnTo>
                <a:lnTo>
                  <a:pt x="1923" y="3896"/>
                </a:lnTo>
                <a:lnTo>
                  <a:pt x="1802" y="3891"/>
                </a:lnTo>
                <a:lnTo>
                  <a:pt x="1681" y="3880"/>
                </a:lnTo>
                <a:lnTo>
                  <a:pt x="1565" y="3861"/>
                </a:lnTo>
                <a:lnTo>
                  <a:pt x="1450" y="3836"/>
                </a:lnTo>
                <a:lnTo>
                  <a:pt x="1337" y="3803"/>
                </a:lnTo>
                <a:lnTo>
                  <a:pt x="1229" y="3764"/>
                </a:lnTo>
                <a:lnTo>
                  <a:pt x="1122" y="3718"/>
                </a:lnTo>
                <a:lnTo>
                  <a:pt x="1020" y="3667"/>
                </a:lnTo>
                <a:lnTo>
                  <a:pt x="920" y="3609"/>
                </a:lnTo>
                <a:lnTo>
                  <a:pt x="825" y="3546"/>
                </a:lnTo>
                <a:lnTo>
                  <a:pt x="734" y="3476"/>
                </a:lnTo>
                <a:lnTo>
                  <a:pt x="647" y="3403"/>
                </a:lnTo>
                <a:lnTo>
                  <a:pt x="564" y="3324"/>
                </a:lnTo>
                <a:lnTo>
                  <a:pt x="486" y="3240"/>
                </a:lnTo>
                <a:lnTo>
                  <a:pt x="412" y="3152"/>
                </a:lnTo>
                <a:lnTo>
                  <a:pt x="345" y="3060"/>
                </a:lnTo>
                <a:lnTo>
                  <a:pt x="282" y="2962"/>
                </a:lnTo>
                <a:lnTo>
                  <a:pt x="226" y="2863"/>
                </a:lnTo>
                <a:lnTo>
                  <a:pt x="174" y="2758"/>
                </a:lnTo>
                <a:lnTo>
                  <a:pt x="130" y="2651"/>
                </a:lnTo>
                <a:lnTo>
                  <a:pt x="91" y="2540"/>
                </a:lnTo>
                <a:lnTo>
                  <a:pt x="59" y="2426"/>
                </a:lnTo>
                <a:lnTo>
                  <a:pt x="33" y="2311"/>
                </a:lnTo>
                <a:lnTo>
                  <a:pt x="15" y="2191"/>
                </a:lnTo>
                <a:lnTo>
                  <a:pt x="3" y="2071"/>
                </a:lnTo>
                <a:lnTo>
                  <a:pt x="0" y="1948"/>
                </a:lnTo>
                <a:lnTo>
                  <a:pt x="3" y="1825"/>
                </a:lnTo>
                <a:lnTo>
                  <a:pt x="15" y="1704"/>
                </a:lnTo>
                <a:lnTo>
                  <a:pt x="33" y="1585"/>
                </a:lnTo>
                <a:lnTo>
                  <a:pt x="59" y="1469"/>
                </a:lnTo>
                <a:lnTo>
                  <a:pt x="91" y="1356"/>
                </a:lnTo>
                <a:lnTo>
                  <a:pt x="130" y="1245"/>
                </a:lnTo>
                <a:lnTo>
                  <a:pt x="174" y="1138"/>
                </a:lnTo>
                <a:lnTo>
                  <a:pt x="226" y="1033"/>
                </a:lnTo>
                <a:lnTo>
                  <a:pt x="282" y="933"/>
                </a:lnTo>
                <a:lnTo>
                  <a:pt x="345" y="835"/>
                </a:lnTo>
                <a:lnTo>
                  <a:pt x="412" y="743"/>
                </a:lnTo>
                <a:lnTo>
                  <a:pt x="486" y="655"/>
                </a:lnTo>
                <a:lnTo>
                  <a:pt x="564" y="571"/>
                </a:lnTo>
                <a:lnTo>
                  <a:pt x="647" y="492"/>
                </a:lnTo>
                <a:lnTo>
                  <a:pt x="734" y="419"/>
                </a:lnTo>
                <a:lnTo>
                  <a:pt x="825" y="349"/>
                </a:lnTo>
                <a:lnTo>
                  <a:pt x="920" y="286"/>
                </a:lnTo>
                <a:lnTo>
                  <a:pt x="1020" y="229"/>
                </a:lnTo>
                <a:lnTo>
                  <a:pt x="1122" y="178"/>
                </a:lnTo>
                <a:lnTo>
                  <a:pt x="1229" y="131"/>
                </a:lnTo>
                <a:lnTo>
                  <a:pt x="1337" y="92"/>
                </a:lnTo>
                <a:lnTo>
                  <a:pt x="1450" y="59"/>
                </a:lnTo>
                <a:lnTo>
                  <a:pt x="1565" y="34"/>
                </a:lnTo>
                <a:lnTo>
                  <a:pt x="1681" y="16"/>
                </a:lnTo>
                <a:lnTo>
                  <a:pt x="1802" y="5"/>
                </a:lnTo>
                <a:lnTo>
                  <a:pt x="1923" y="0"/>
                </a:lnTo>
                <a:close/>
              </a:path>
            </a:pathLst>
          </a:custGeom>
          <a:noFill/>
          <a:ln w="28575">
            <a:solidFill>
              <a:srgbClr val="004D9E"/>
            </a:solidFill>
            <a:prstDash val="solid"/>
            <a:round/>
            <a:headEnd/>
            <a:tailEnd/>
          </a:ln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450C3E-10BA-4991-B1BB-DC54E17C44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968" y="11686363"/>
            <a:ext cx="1151752" cy="116036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15109" y="12018449"/>
            <a:ext cx="2895598" cy="69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43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Содержимое 5">
            <a:extLst>
              <a:ext uri="{FF2B5EF4-FFF2-40B4-BE49-F238E27FC236}">
                <a16:creationId xmlns:a16="http://schemas.microsoft.com/office/drawing/2014/main" id="{84D0BB7B-6465-4B52-AE81-5669763953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400" y="1145074"/>
            <a:ext cx="18203605" cy="9828460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0" y="12058096"/>
            <a:ext cx="559837" cy="1657904"/>
            <a:chOff x="0" y="12058096"/>
            <a:chExt cx="559837" cy="165790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12887048"/>
              <a:ext cx="559837" cy="828952"/>
            </a:xfrm>
            <a:prstGeom prst="rect">
              <a:avLst/>
            </a:prstGeom>
            <a:solidFill>
              <a:srgbClr val="004D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12058096"/>
              <a:ext cx="559837" cy="828952"/>
            </a:xfrm>
            <a:prstGeom prst="rect">
              <a:avLst/>
            </a:prstGeom>
            <a:solidFill>
              <a:srgbClr val="94C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98FFB3F-88AE-467F-92AF-13B6FF2CDF83}"/>
              </a:ext>
            </a:extLst>
          </p:cNvPr>
          <p:cNvSpPr txBox="1"/>
          <p:nvPr/>
        </p:nvSpPr>
        <p:spPr>
          <a:xfrm>
            <a:off x="1755440" y="11917179"/>
            <a:ext cx="10438137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500" b="1" dirty="0">
                <a:solidFill>
                  <a:schemeClr val="accent2"/>
                </a:solidFill>
              </a:rPr>
              <a:t>«Балтийский лизинг» поддерживает партнёров и клиентов на всей территории России от Калининграда до Южно-Сахалинска</a:t>
            </a:r>
          </a:p>
          <a:p>
            <a:endParaRPr lang="ru-RU" sz="2500" b="1" dirty="0">
              <a:solidFill>
                <a:schemeClr val="accent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1B1CB3-5B78-468D-BD47-E5EFFB43D63D}"/>
              </a:ext>
            </a:extLst>
          </p:cNvPr>
          <p:cNvSpPr txBox="1"/>
          <p:nvPr/>
        </p:nvSpPr>
        <p:spPr>
          <a:xfrm>
            <a:off x="2245875" y="3794618"/>
            <a:ext cx="3450016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6000"/>
              </a:lnSpc>
            </a:pPr>
            <a:r>
              <a:rPr lang="ru-RU" sz="6000" b="1" dirty="0">
                <a:solidFill>
                  <a:srgbClr val="004D9E"/>
                </a:solidFill>
              </a:rPr>
              <a:t>ВСЯ</a:t>
            </a:r>
          </a:p>
          <a:p>
            <a:pPr>
              <a:lnSpc>
                <a:spcPts val="6000"/>
              </a:lnSpc>
            </a:pPr>
            <a:r>
              <a:rPr lang="ru-RU" sz="6000" b="1" dirty="0">
                <a:solidFill>
                  <a:srgbClr val="004D9E"/>
                </a:solidFill>
              </a:rPr>
              <a:t>РОССИЯ</a:t>
            </a:r>
            <a:endParaRPr lang="vi-VN" sz="6000" b="1" dirty="0">
              <a:solidFill>
                <a:srgbClr val="004D9E"/>
              </a:solidFill>
            </a:endParaRPr>
          </a:p>
        </p:txBody>
      </p:sp>
      <p:cxnSp>
        <p:nvCxnSpPr>
          <p:cNvPr id="18" name="Straight Connector 19">
            <a:extLst>
              <a:ext uri="{FF2B5EF4-FFF2-40B4-BE49-F238E27FC236}">
                <a16:creationId xmlns:a16="http://schemas.microsoft.com/office/drawing/2014/main" id="{525C1A4C-B96A-463F-905B-2EA2E7922B16}"/>
              </a:ext>
            </a:extLst>
          </p:cNvPr>
          <p:cNvCxnSpPr/>
          <p:nvPr/>
        </p:nvCxnSpPr>
        <p:spPr>
          <a:xfrm>
            <a:off x="1834445" y="3794618"/>
            <a:ext cx="0" cy="1378064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B8A5F5B-6F4E-4442-9C90-4768A38C97B1}"/>
              </a:ext>
            </a:extLst>
          </p:cNvPr>
          <p:cNvGrpSpPr/>
          <p:nvPr/>
        </p:nvGrpSpPr>
        <p:grpSpPr>
          <a:xfrm>
            <a:off x="1834445" y="6239573"/>
            <a:ext cx="2832938" cy="1936332"/>
            <a:chOff x="1834445" y="6370202"/>
            <a:chExt cx="2832938" cy="1936332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2245874" y="7134481"/>
              <a:ext cx="2421509" cy="1172053"/>
              <a:chOff x="1695337" y="4816767"/>
              <a:chExt cx="2421509" cy="1172053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61B1CB3-5B78-468D-BD47-E5EFFB43D63D}"/>
                  </a:ext>
                </a:extLst>
              </p:cNvPr>
              <p:cNvSpPr txBox="1"/>
              <p:nvPr/>
            </p:nvSpPr>
            <p:spPr>
              <a:xfrm>
                <a:off x="1695337" y="4816767"/>
                <a:ext cx="2061462" cy="10148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6000"/>
                  </a:lnSpc>
                </a:pPr>
                <a:r>
                  <a:rPr lang="en-US" sz="15000" b="1" spc="-300" dirty="0">
                    <a:solidFill>
                      <a:srgbClr val="004D9E"/>
                    </a:solidFill>
                  </a:rPr>
                  <a:t>7</a:t>
                </a:r>
                <a:r>
                  <a:rPr lang="ru-RU" sz="15000" b="1" spc="-300" dirty="0">
                    <a:solidFill>
                      <a:srgbClr val="004D9E"/>
                    </a:solidFill>
                  </a:rPr>
                  <a:t>9</a:t>
                </a:r>
                <a:endParaRPr lang="vi-VN" sz="15000" b="1" dirty="0">
                  <a:solidFill>
                    <a:srgbClr val="004D9E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61B1CB3-5B78-468D-BD47-E5EFFB43D63D}"/>
                  </a:ext>
                </a:extLst>
              </p:cNvPr>
              <p:cNvSpPr txBox="1"/>
              <p:nvPr/>
            </p:nvSpPr>
            <p:spPr>
              <a:xfrm>
                <a:off x="1829617" y="5324214"/>
                <a:ext cx="2287229" cy="6646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ts val="6000"/>
                  </a:lnSpc>
                </a:pPr>
                <a:r>
                  <a:rPr lang="ru-RU" sz="3000" b="1" spc="300" dirty="0">
                    <a:solidFill>
                      <a:srgbClr val="004D9E"/>
                    </a:solidFill>
                  </a:rPr>
                  <a:t>филиалов</a:t>
                </a:r>
              </a:p>
            </p:txBody>
          </p:sp>
        </p:grpSp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525C1A4C-B96A-463F-905B-2EA2E7922B16}"/>
                </a:ext>
              </a:extLst>
            </p:cNvPr>
            <p:cNvCxnSpPr/>
            <p:nvPr/>
          </p:nvCxnSpPr>
          <p:spPr>
            <a:xfrm>
              <a:off x="1834445" y="6370202"/>
              <a:ext cx="0" cy="1797833"/>
            </a:xfrm>
            <a:prstGeom prst="line">
              <a:avLst/>
            </a:prstGeom>
            <a:ln w="889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61B1CB3-5B78-468D-BD47-E5EFFB43D63D}"/>
              </a:ext>
            </a:extLst>
          </p:cNvPr>
          <p:cNvSpPr txBox="1"/>
          <p:nvPr/>
        </p:nvSpPr>
        <p:spPr>
          <a:xfrm>
            <a:off x="1719144" y="1307258"/>
            <a:ext cx="6305957" cy="11541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9000"/>
              </a:lnSpc>
            </a:pPr>
            <a:r>
              <a:rPr lang="ru-RU" sz="8000" b="1" dirty="0"/>
              <a:t>ГЕОГРАФИЯ</a:t>
            </a:r>
            <a:endParaRPr lang="vi-VN" sz="8000" b="1" dirty="0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54C0A09-26F7-4F63-93DC-D4AA9FE142E8}"/>
              </a:ext>
            </a:extLst>
          </p:cNvPr>
          <p:cNvGrpSpPr/>
          <p:nvPr/>
        </p:nvGrpSpPr>
        <p:grpSpPr>
          <a:xfrm>
            <a:off x="2245874" y="9801481"/>
            <a:ext cx="6974358" cy="1172053"/>
            <a:chOff x="1695337" y="4816767"/>
            <a:chExt cx="6974358" cy="117205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FE5A1ED-74A4-41AF-9A8D-6AB9682AE3EA}"/>
                </a:ext>
              </a:extLst>
            </p:cNvPr>
            <p:cNvSpPr txBox="1"/>
            <p:nvPr/>
          </p:nvSpPr>
          <p:spPr>
            <a:xfrm>
              <a:off x="1695337" y="4816767"/>
              <a:ext cx="5648982" cy="10148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15000" b="1" spc="-300" dirty="0">
                  <a:solidFill>
                    <a:srgbClr val="004D9E"/>
                  </a:solidFill>
                </a:rPr>
                <a:t>80 000</a:t>
              </a:r>
              <a:endParaRPr lang="vi-VN" sz="15000" b="1" dirty="0">
                <a:solidFill>
                  <a:srgbClr val="004D9E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4D5871-FCD2-4808-8676-3DCA11232860}"/>
                </a:ext>
              </a:extLst>
            </p:cNvPr>
            <p:cNvSpPr txBox="1"/>
            <p:nvPr/>
          </p:nvSpPr>
          <p:spPr>
            <a:xfrm>
              <a:off x="1829617" y="5324214"/>
              <a:ext cx="6840078" cy="6646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ru-RU" sz="3000" b="1" spc="300" dirty="0">
                  <a:solidFill>
                    <a:srgbClr val="004D9E"/>
                  </a:solidFill>
                </a:rPr>
                <a:t>клиентов за последние 10 лет</a:t>
              </a:r>
            </a:p>
          </p:txBody>
        </p:sp>
      </p:grpSp>
      <p:cxnSp>
        <p:nvCxnSpPr>
          <p:cNvPr id="25" name="Straight Connector 19">
            <a:extLst>
              <a:ext uri="{FF2B5EF4-FFF2-40B4-BE49-F238E27FC236}">
                <a16:creationId xmlns:a16="http://schemas.microsoft.com/office/drawing/2014/main" id="{ED5E2713-853B-462C-B27A-BECF6240116A}"/>
              </a:ext>
            </a:extLst>
          </p:cNvPr>
          <p:cNvCxnSpPr/>
          <p:nvPr/>
        </p:nvCxnSpPr>
        <p:spPr>
          <a:xfrm>
            <a:off x="1834445" y="9037202"/>
            <a:ext cx="0" cy="1797833"/>
          </a:xfrm>
          <a:prstGeom prst="line">
            <a:avLst/>
          </a:prstGeom>
          <a:ln w="889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252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3">
            <a:extLst>
              <a:ext uri="{FF2B5EF4-FFF2-40B4-BE49-F238E27FC236}">
                <a16:creationId xmlns:a16="http://schemas.microsoft.com/office/drawing/2014/main" id="{13B44919-F99D-4B3C-A830-06BABA0F88CF}"/>
              </a:ext>
            </a:extLst>
          </p:cNvPr>
          <p:cNvSpPr/>
          <p:nvPr/>
        </p:nvSpPr>
        <p:spPr>
          <a:xfrm>
            <a:off x="1" y="1"/>
            <a:ext cx="24387175" cy="13716000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1B1CB3-5B78-468D-BD47-E5EFFB43D63D}"/>
              </a:ext>
            </a:extLst>
          </p:cNvPr>
          <p:cNvSpPr txBox="1"/>
          <p:nvPr/>
        </p:nvSpPr>
        <p:spPr>
          <a:xfrm>
            <a:off x="2728854" y="1307258"/>
            <a:ext cx="18929466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9000"/>
              </a:lnSpc>
            </a:pPr>
            <a:r>
              <a:rPr lang="ru-RU" sz="8000" b="1" dirty="0">
                <a:solidFill>
                  <a:srgbClr val="004D9E"/>
                </a:solidFill>
              </a:rPr>
              <a:t>ФИНАНСОВЫЕ УСПЕХИ</a:t>
            </a:r>
            <a:endParaRPr lang="vi-VN" sz="8000" b="1" dirty="0">
              <a:solidFill>
                <a:srgbClr val="004D9E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18416186"/>
              </p:ext>
            </p:extLst>
          </p:nvPr>
        </p:nvGraphicFramePr>
        <p:xfrm>
          <a:off x="954612" y="3614301"/>
          <a:ext cx="11550275" cy="8366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908487150"/>
              </p:ext>
            </p:extLst>
          </p:nvPr>
        </p:nvGraphicFramePr>
        <p:xfrm>
          <a:off x="13209318" y="3614301"/>
          <a:ext cx="10210520" cy="8366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9" name="Группа 28"/>
          <p:cNvGrpSpPr/>
          <p:nvPr/>
        </p:nvGrpSpPr>
        <p:grpSpPr>
          <a:xfrm>
            <a:off x="0" y="12058096"/>
            <a:ext cx="559837" cy="1657904"/>
            <a:chOff x="0" y="12058096"/>
            <a:chExt cx="559837" cy="1657904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0" y="12887048"/>
              <a:ext cx="559837" cy="828952"/>
            </a:xfrm>
            <a:prstGeom prst="rect">
              <a:avLst/>
            </a:prstGeom>
            <a:solidFill>
              <a:srgbClr val="004D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0" y="12058096"/>
              <a:ext cx="559837" cy="828952"/>
            </a:xfrm>
            <a:prstGeom prst="rect">
              <a:avLst/>
            </a:prstGeom>
            <a:solidFill>
              <a:srgbClr val="94C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955358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23">
            <a:extLst>
              <a:ext uri="{FF2B5EF4-FFF2-40B4-BE49-F238E27FC236}">
                <a16:creationId xmlns:a16="http://schemas.microsoft.com/office/drawing/2014/main" id="{13B44919-F99D-4B3C-A830-06BABA0F88CF}"/>
              </a:ext>
            </a:extLst>
          </p:cNvPr>
          <p:cNvSpPr/>
          <p:nvPr/>
        </p:nvSpPr>
        <p:spPr>
          <a:xfrm>
            <a:off x="11812555" y="1"/>
            <a:ext cx="12574621" cy="13716000"/>
          </a:xfrm>
          <a:prstGeom prst="rect">
            <a:avLst/>
          </a:prstGeom>
          <a:solidFill>
            <a:schemeClr val="tx2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5C1A4C-B96A-463F-905B-2EA2E7922B16}"/>
              </a:ext>
            </a:extLst>
          </p:cNvPr>
          <p:cNvCxnSpPr/>
          <p:nvPr/>
        </p:nvCxnSpPr>
        <p:spPr>
          <a:xfrm flipH="1">
            <a:off x="13026288" y="2883714"/>
            <a:ext cx="7744408" cy="0"/>
          </a:xfrm>
          <a:prstGeom prst="line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AB1041B-404F-452B-81DB-60BBF4AAC7F9}"/>
              </a:ext>
            </a:extLst>
          </p:cNvPr>
          <p:cNvSpPr txBox="1"/>
          <p:nvPr/>
        </p:nvSpPr>
        <p:spPr>
          <a:xfrm flipH="1">
            <a:off x="1718055" y="7802791"/>
            <a:ext cx="8066075" cy="22370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500" b="1" dirty="0">
                <a:ea typeface="Lato Medium" panose="020F0502020204030203" pitchFamily="34" charset="0"/>
                <a:cs typeface="Poppins Medium" panose="00000600000000000000" pitchFamily="2" charset="0"/>
              </a:rPr>
              <a:t>Предварительное решение за 1 день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500" b="1" dirty="0">
                <a:ea typeface="Lato Medium" panose="020F0502020204030203" pitchFamily="34" charset="0"/>
                <a:cs typeface="Poppins Medium" panose="00000600000000000000" pitchFamily="2" charset="0"/>
              </a:rPr>
              <a:t>Минимальный пакет документов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500" b="1" dirty="0">
                <a:ea typeface="Lato Medium" panose="020F0502020204030203" pitchFamily="34" charset="0"/>
                <a:cs typeface="Poppins Medium" panose="00000600000000000000" pitchFamily="2" charset="0"/>
              </a:rPr>
              <a:t>Специальные предложения от производителей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500" b="1" dirty="0">
                <a:ea typeface="Lato Medium" panose="020F0502020204030203" pitchFamily="34" charset="0"/>
                <a:cs typeface="Poppins Medium" panose="00000600000000000000" pitchFamily="2" charset="0"/>
              </a:rPr>
              <a:t>Обеспечение сделки – предмет лизинга</a:t>
            </a:r>
            <a:endParaRPr lang="en-US" sz="2500" b="1" dirty="0">
              <a:ea typeface="Lato Medium" panose="020F0502020204030203" pitchFamily="34" charset="0"/>
              <a:cs typeface="Poppins Medium" panose="000006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4BEA255-DC3F-40A9-AE73-CD48DCCE03ED}"/>
              </a:ext>
            </a:extLst>
          </p:cNvPr>
          <p:cNvSpPr txBox="1"/>
          <p:nvPr/>
        </p:nvSpPr>
        <p:spPr>
          <a:xfrm>
            <a:off x="1716372" y="7056520"/>
            <a:ext cx="5123134" cy="4616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3000" b="1" dirty="0">
                <a:solidFill>
                  <a:srgbClr val="004D9E"/>
                </a:solidFill>
              </a:rPr>
              <a:t>СПЕЦИАЛЬНЫЕ УСЛОВИЯ</a:t>
            </a:r>
            <a:endParaRPr lang="vi-VN" sz="3000" b="1" dirty="0">
              <a:solidFill>
                <a:srgbClr val="004D9E"/>
              </a:solidFill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15698078" y="1589500"/>
            <a:ext cx="1297197" cy="551440"/>
            <a:chOff x="16962438" y="11853863"/>
            <a:chExt cx="784225" cy="333375"/>
          </a:xfrm>
          <a:noFill/>
        </p:grpSpPr>
        <p:sp>
          <p:nvSpPr>
            <p:cNvPr id="59" name="Oval 33"/>
            <p:cNvSpPr>
              <a:spLocks noChangeArrowheads="1"/>
            </p:cNvSpPr>
            <p:nvPr/>
          </p:nvSpPr>
          <p:spPr bwMode="auto">
            <a:xfrm>
              <a:off x="17076738" y="12071350"/>
              <a:ext cx="115888" cy="115888"/>
            </a:xfrm>
            <a:prstGeom prst="ellipse">
              <a:avLst/>
            </a:prstGeom>
            <a:grpFill/>
            <a:ln w="28575">
              <a:solidFill>
                <a:srgbClr val="004D9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Oval 34"/>
            <p:cNvSpPr>
              <a:spLocks noChangeArrowheads="1"/>
            </p:cNvSpPr>
            <p:nvPr/>
          </p:nvSpPr>
          <p:spPr bwMode="auto">
            <a:xfrm>
              <a:off x="17505363" y="12071350"/>
              <a:ext cx="115888" cy="115888"/>
            </a:xfrm>
            <a:prstGeom prst="ellipse">
              <a:avLst/>
            </a:prstGeom>
            <a:grpFill/>
            <a:ln w="28575">
              <a:solidFill>
                <a:srgbClr val="004D9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Freeform 35"/>
            <p:cNvSpPr>
              <a:spLocks noEditPoints="1"/>
            </p:cNvSpPr>
            <p:nvPr/>
          </p:nvSpPr>
          <p:spPr bwMode="auto">
            <a:xfrm>
              <a:off x="16962438" y="11853863"/>
              <a:ext cx="784225" cy="265113"/>
            </a:xfrm>
            <a:custGeom>
              <a:avLst/>
              <a:gdLst>
                <a:gd name="T0" fmla="*/ 192 w 873"/>
                <a:gd name="T1" fmla="*/ 203 h 291"/>
                <a:gd name="T2" fmla="*/ 287 w 873"/>
                <a:gd name="T3" fmla="*/ 272 h 291"/>
                <a:gd name="T4" fmla="*/ 312 w 873"/>
                <a:gd name="T5" fmla="*/ 290 h 291"/>
                <a:gd name="T6" fmla="*/ 547 w 873"/>
                <a:gd name="T7" fmla="*/ 289 h 291"/>
                <a:gd name="T8" fmla="*/ 574 w 873"/>
                <a:gd name="T9" fmla="*/ 269 h 291"/>
                <a:gd name="T10" fmla="*/ 668 w 873"/>
                <a:gd name="T11" fmla="*/ 203 h 291"/>
                <a:gd name="T12" fmla="*/ 760 w 873"/>
                <a:gd name="T13" fmla="*/ 261 h 291"/>
                <a:gd name="T14" fmla="*/ 799 w 873"/>
                <a:gd name="T15" fmla="*/ 288 h 291"/>
                <a:gd name="T16" fmla="*/ 839 w 873"/>
                <a:gd name="T17" fmla="*/ 288 h 291"/>
                <a:gd name="T18" fmla="*/ 869 w 873"/>
                <a:gd name="T19" fmla="*/ 250 h 291"/>
                <a:gd name="T20" fmla="*/ 865 w 873"/>
                <a:gd name="T21" fmla="*/ 222 h 291"/>
                <a:gd name="T22" fmla="*/ 823 w 873"/>
                <a:gd name="T23" fmla="*/ 161 h 291"/>
                <a:gd name="T24" fmla="*/ 682 w 873"/>
                <a:gd name="T25" fmla="*/ 125 h 291"/>
                <a:gd name="T26" fmla="*/ 629 w 873"/>
                <a:gd name="T27" fmla="*/ 105 h 291"/>
                <a:gd name="T28" fmla="*/ 532 w 873"/>
                <a:gd name="T29" fmla="*/ 30 h 291"/>
                <a:gd name="T30" fmla="*/ 490 w 873"/>
                <a:gd name="T31" fmla="*/ 12 h 291"/>
                <a:gd name="T32" fmla="*/ 337 w 873"/>
                <a:gd name="T33" fmla="*/ 3 h 291"/>
                <a:gd name="T34" fmla="*/ 180 w 873"/>
                <a:gd name="T35" fmla="*/ 26 h 291"/>
                <a:gd name="T36" fmla="*/ 124 w 873"/>
                <a:gd name="T37" fmla="*/ 69 h 291"/>
                <a:gd name="T38" fmla="*/ 119 w 873"/>
                <a:gd name="T39" fmla="*/ 73 h 291"/>
                <a:gd name="T40" fmla="*/ 25 w 873"/>
                <a:gd name="T41" fmla="*/ 104 h 291"/>
                <a:gd name="T42" fmla="*/ 0 w 873"/>
                <a:gd name="T43" fmla="*/ 139 h 291"/>
                <a:gd name="T44" fmla="*/ 0 w 873"/>
                <a:gd name="T45" fmla="*/ 252 h 291"/>
                <a:gd name="T46" fmla="*/ 39 w 873"/>
                <a:gd name="T47" fmla="*/ 291 h 291"/>
                <a:gd name="T48" fmla="*/ 72 w 873"/>
                <a:gd name="T49" fmla="*/ 291 h 291"/>
                <a:gd name="T50" fmla="*/ 96 w 873"/>
                <a:gd name="T51" fmla="*/ 273 h 291"/>
                <a:gd name="T52" fmla="*/ 192 w 873"/>
                <a:gd name="T53" fmla="*/ 203 h 291"/>
                <a:gd name="T54" fmla="*/ 325 w 873"/>
                <a:gd name="T55" fmla="*/ 41 h 291"/>
                <a:gd name="T56" fmla="*/ 448 w 873"/>
                <a:gd name="T57" fmla="*/ 42 h 291"/>
                <a:gd name="T58" fmla="*/ 516 w 873"/>
                <a:gd name="T59" fmla="*/ 75 h 291"/>
                <a:gd name="T60" fmla="*/ 552 w 873"/>
                <a:gd name="T61" fmla="*/ 109 h 291"/>
                <a:gd name="T62" fmla="*/ 544 w 873"/>
                <a:gd name="T63" fmla="*/ 127 h 291"/>
                <a:gd name="T64" fmla="*/ 325 w 873"/>
                <a:gd name="T65" fmla="*/ 130 h 291"/>
                <a:gd name="T66" fmla="*/ 325 w 873"/>
                <a:gd name="T67" fmla="*/ 41 h 291"/>
                <a:gd name="T68" fmla="*/ 220 w 873"/>
                <a:gd name="T69" fmla="*/ 58 h 291"/>
                <a:gd name="T70" fmla="*/ 280 w 873"/>
                <a:gd name="T71" fmla="*/ 46 h 291"/>
                <a:gd name="T72" fmla="*/ 281 w 873"/>
                <a:gd name="T73" fmla="*/ 46 h 291"/>
                <a:gd name="T74" fmla="*/ 281 w 873"/>
                <a:gd name="T75" fmla="*/ 118 h 291"/>
                <a:gd name="T76" fmla="*/ 178 w 873"/>
                <a:gd name="T77" fmla="*/ 87 h 291"/>
                <a:gd name="T78" fmla="*/ 220 w 873"/>
                <a:gd name="T79" fmla="*/ 58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73" h="291">
                  <a:moveTo>
                    <a:pt x="192" y="203"/>
                  </a:moveTo>
                  <a:cubicBezTo>
                    <a:pt x="237" y="203"/>
                    <a:pt x="274" y="232"/>
                    <a:pt x="287" y="272"/>
                  </a:cubicBezTo>
                  <a:cubicBezTo>
                    <a:pt x="291" y="282"/>
                    <a:pt x="301" y="290"/>
                    <a:pt x="312" y="290"/>
                  </a:cubicBezTo>
                  <a:cubicBezTo>
                    <a:pt x="547" y="289"/>
                    <a:pt x="547" y="289"/>
                    <a:pt x="547" y="289"/>
                  </a:cubicBezTo>
                  <a:cubicBezTo>
                    <a:pt x="559" y="289"/>
                    <a:pt x="570" y="281"/>
                    <a:pt x="574" y="269"/>
                  </a:cubicBezTo>
                  <a:cubicBezTo>
                    <a:pt x="588" y="230"/>
                    <a:pt x="625" y="203"/>
                    <a:pt x="668" y="203"/>
                  </a:cubicBezTo>
                  <a:cubicBezTo>
                    <a:pt x="709" y="203"/>
                    <a:pt x="744" y="227"/>
                    <a:pt x="760" y="261"/>
                  </a:cubicBezTo>
                  <a:cubicBezTo>
                    <a:pt x="765" y="273"/>
                    <a:pt x="773" y="288"/>
                    <a:pt x="799" y="288"/>
                  </a:cubicBezTo>
                  <a:cubicBezTo>
                    <a:pt x="839" y="288"/>
                    <a:pt x="839" y="288"/>
                    <a:pt x="839" y="288"/>
                  </a:cubicBezTo>
                  <a:cubicBezTo>
                    <a:pt x="858" y="287"/>
                    <a:pt x="873" y="269"/>
                    <a:pt x="869" y="250"/>
                  </a:cubicBezTo>
                  <a:cubicBezTo>
                    <a:pt x="865" y="222"/>
                    <a:pt x="865" y="222"/>
                    <a:pt x="865" y="222"/>
                  </a:cubicBezTo>
                  <a:cubicBezTo>
                    <a:pt x="860" y="198"/>
                    <a:pt x="850" y="183"/>
                    <a:pt x="823" y="161"/>
                  </a:cubicBezTo>
                  <a:cubicBezTo>
                    <a:pt x="796" y="139"/>
                    <a:pt x="724" y="129"/>
                    <a:pt x="682" y="125"/>
                  </a:cubicBezTo>
                  <a:cubicBezTo>
                    <a:pt x="650" y="122"/>
                    <a:pt x="629" y="105"/>
                    <a:pt x="629" y="105"/>
                  </a:cubicBezTo>
                  <a:cubicBezTo>
                    <a:pt x="620" y="96"/>
                    <a:pt x="544" y="40"/>
                    <a:pt x="532" y="30"/>
                  </a:cubicBezTo>
                  <a:cubicBezTo>
                    <a:pt x="519" y="21"/>
                    <a:pt x="503" y="15"/>
                    <a:pt x="490" y="12"/>
                  </a:cubicBezTo>
                  <a:cubicBezTo>
                    <a:pt x="465" y="6"/>
                    <a:pt x="394" y="0"/>
                    <a:pt x="337" y="3"/>
                  </a:cubicBezTo>
                  <a:cubicBezTo>
                    <a:pt x="280" y="6"/>
                    <a:pt x="206" y="15"/>
                    <a:pt x="180" y="26"/>
                  </a:cubicBezTo>
                  <a:cubicBezTo>
                    <a:pt x="154" y="36"/>
                    <a:pt x="128" y="64"/>
                    <a:pt x="124" y="69"/>
                  </a:cubicBezTo>
                  <a:cubicBezTo>
                    <a:pt x="122" y="70"/>
                    <a:pt x="119" y="73"/>
                    <a:pt x="119" y="73"/>
                  </a:cubicBezTo>
                  <a:cubicBezTo>
                    <a:pt x="25" y="104"/>
                    <a:pt x="25" y="104"/>
                    <a:pt x="25" y="104"/>
                  </a:cubicBezTo>
                  <a:cubicBezTo>
                    <a:pt x="10" y="109"/>
                    <a:pt x="0" y="123"/>
                    <a:pt x="0" y="139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73"/>
                    <a:pt x="18" y="291"/>
                    <a:pt x="39" y="291"/>
                  </a:cubicBezTo>
                  <a:cubicBezTo>
                    <a:pt x="72" y="291"/>
                    <a:pt x="72" y="291"/>
                    <a:pt x="72" y="291"/>
                  </a:cubicBezTo>
                  <a:cubicBezTo>
                    <a:pt x="83" y="291"/>
                    <a:pt x="93" y="283"/>
                    <a:pt x="96" y="273"/>
                  </a:cubicBezTo>
                  <a:cubicBezTo>
                    <a:pt x="109" y="232"/>
                    <a:pt x="147" y="203"/>
                    <a:pt x="192" y="203"/>
                  </a:cubicBezTo>
                  <a:close/>
                  <a:moveTo>
                    <a:pt x="325" y="41"/>
                  </a:moveTo>
                  <a:cubicBezTo>
                    <a:pt x="327" y="41"/>
                    <a:pt x="405" y="38"/>
                    <a:pt x="448" y="42"/>
                  </a:cubicBezTo>
                  <a:cubicBezTo>
                    <a:pt x="491" y="46"/>
                    <a:pt x="516" y="75"/>
                    <a:pt x="516" y="75"/>
                  </a:cubicBezTo>
                  <a:cubicBezTo>
                    <a:pt x="552" y="109"/>
                    <a:pt x="552" y="109"/>
                    <a:pt x="552" y="109"/>
                  </a:cubicBezTo>
                  <a:cubicBezTo>
                    <a:pt x="558" y="116"/>
                    <a:pt x="553" y="127"/>
                    <a:pt x="544" y="127"/>
                  </a:cubicBezTo>
                  <a:cubicBezTo>
                    <a:pt x="325" y="130"/>
                    <a:pt x="325" y="130"/>
                    <a:pt x="325" y="130"/>
                  </a:cubicBezTo>
                  <a:lnTo>
                    <a:pt x="325" y="41"/>
                  </a:lnTo>
                  <a:close/>
                  <a:moveTo>
                    <a:pt x="220" y="58"/>
                  </a:moveTo>
                  <a:cubicBezTo>
                    <a:pt x="240" y="53"/>
                    <a:pt x="276" y="46"/>
                    <a:pt x="280" y="46"/>
                  </a:cubicBezTo>
                  <a:cubicBezTo>
                    <a:pt x="281" y="46"/>
                    <a:pt x="281" y="46"/>
                    <a:pt x="281" y="46"/>
                  </a:cubicBezTo>
                  <a:cubicBezTo>
                    <a:pt x="281" y="118"/>
                    <a:pt x="281" y="118"/>
                    <a:pt x="281" y="118"/>
                  </a:cubicBezTo>
                  <a:cubicBezTo>
                    <a:pt x="178" y="87"/>
                    <a:pt x="178" y="87"/>
                    <a:pt x="178" y="87"/>
                  </a:cubicBezTo>
                  <a:cubicBezTo>
                    <a:pt x="183" y="85"/>
                    <a:pt x="199" y="63"/>
                    <a:pt x="220" y="58"/>
                  </a:cubicBezTo>
                  <a:close/>
                </a:path>
              </a:pathLst>
            </a:custGeom>
            <a:grpFill/>
            <a:ln w="28575">
              <a:solidFill>
                <a:srgbClr val="004D9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34BEA255-DC3F-40A9-AE73-CD48DCCE03ED}"/>
              </a:ext>
            </a:extLst>
          </p:cNvPr>
          <p:cNvSpPr txBox="1"/>
          <p:nvPr/>
        </p:nvSpPr>
        <p:spPr>
          <a:xfrm>
            <a:off x="15688073" y="2438466"/>
            <a:ext cx="419300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000" b="1" kern="1300" spc="150" dirty="0">
                <a:solidFill>
                  <a:srgbClr val="004D9E"/>
                </a:solidFill>
              </a:rPr>
              <a:t>ЛЕГКОВОЙ АВТОТРАНСПОРТ</a:t>
            </a:r>
            <a:endParaRPr lang="vi-VN" sz="2000" b="1" kern="1300" spc="150" dirty="0">
              <a:solidFill>
                <a:srgbClr val="004D9E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4BEA255-DC3F-40A9-AE73-CD48DCCE03ED}"/>
              </a:ext>
            </a:extLst>
          </p:cNvPr>
          <p:cNvSpPr txBox="1"/>
          <p:nvPr/>
        </p:nvSpPr>
        <p:spPr>
          <a:xfrm>
            <a:off x="15763725" y="4320132"/>
            <a:ext cx="425405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000" b="1" kern="1300" spc="150" dirty="0">
                <a:solidFill>
                  <a:srgbClr val="004D9E"/>
                </a:solidFill>
              </a:rPr>
              <a:t>КОММЕРЧЕСКИЙ ТРАНСПОРТ</a:t>
            </a:r>
            <a:endParaRPr lang="vi-VN" sz="2000" b="1" kern="1300" spc="150" dirty="0">
              <a:solidFill>
                <a:srgbClr val="004D9E"/>
              </a:solidFill>
            </a:endParaRPr>
          </a:p>
        </p:txBody>
      </p:sp>
      <p:grpSp>
        <p:nvGrpSpPr>
          <p:cNvPr id="69" name="Группа 68"/>
          <p:cNvGrpSpPr/>
          <p:nvPr/>
        </p:nvGrpSpPr>
        <p:grpSpPr>
          <a:xfrm>
            <a:off x="15763725" y="3397748"/>
            <a:ext cx="1231550" cy="624965"/>
            <a:chOff x="13596938" y="11812588"/>
            <a:chExt cx="744538" cy="377825"/>
          </a:xfrm>
          <a:noFill/>
        </p:grpSpPr>
        <p:sp>
          <p:nvSpPr>
            <p:cNvPr id="70" name="Oval 15"/>
            <p:cNvSpPr>
              <a:spLocks noChangeArrowheads="1"/>
            </p:cNvSpPr>
            <p:nvPr/>
          </p:nvSpPr>
          <p:spPr bwMode="auto">
            <a:xfrm>
              <a:off x="13685838" y="12063413"/>
              <a:ext cx="125413" cy="125413"/>
            </a:xfrm>
            <a:prstGeom prst="ellipse">
              <a:avLst/>
            </a:prstGeom>
            <a:grpFill/>
            <a:ln w="28575">
              <a:solidFill>
                <a:srgbClr val="004D9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1" name="Oval 16"/>
            <p:cNvSpPr>
              <a:spLocks noChangeArrowheads="1"/>
            </p:cNvSpPr>
            <p:nvPr/>
          </p:nvSpPr>
          <p:spPr bwMode="auto">
            <a:xfrm>
              <a:off x="14131926" y="12065000"/>
              <a:ext cx="123825" cy="125413"/>
            </a:xfrm>
            <a:prstGeom prst="ellipse">
              <a:avLst/>
            </a:prstGeom>
            <a:grpFill/>
            <a:ln w="28575">
              <a:solidFill>
                <a:srgbClr val="004D9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2" name="Freeform 17"/>
            <p:cNvSpPr>
              <a:spLocks/>
            </p:cNvSpPr>
            <p:nvPr/>
          </p:nvSpPr>
          <p:spPr bwMode="auto">
            <a:xfrm>
              <a:off x="13596938" y="11812588"/>
              <a:ext cx="412750" cy="307975"/>
            </a:xfrm>
            <a:custGeom>
              <a:avLst/>
              <a:gdLst>
                <a:gd name="T0" fmla="*/ 0 w 459"/>
                <a:gd name="T1" fmla="*/ 33 h 338"/>
                <a:gd name="T2" fmla="*/ 0 w 459"/>
                <a:gd name="T3" fmla="*/ 305 h 338"/>
                <a:gd name="T4" fmla="*/ 33 w 459"/>
                <a:gd name="T5" fmla="*/ 338 h 338"/>
                <a:gd name="T6" fmla="*/ 33 w 459"/>
                <a:gd name="T7" fmla="*/ 338 h 338"/>
                <a:gd name="T8" fmla="*/ 65 w 459"/>
                <a:gd name="T9" fmla="*/ 314 h 338"/>
                <a:gd name="T10" fmla="*/ 168 w 459"/>
                <a:gd name="T11" fmla="*/ 237 h 338"/>
                <a:gd name="T12" fmla="*/ 272 w 459"/>
                <a:gd name="T13" fmla="*/ 314 h 338"/>
                <a:gd name="T14" fmla="*/ 303 w 459"/>
                <a:gd name="T15" fmla="*/ 338 h 338"/>
                <a:gd name="T16" fmla="*/ 426 w 459"/>
                <a:gd name="T17" fmla="*/ 338 h 338"/>
                <a:gd name="T18" fmla="*/ 459 w 459"/>
                <a:gd name="T19" fmla="*/ 305 h 338"/>
                <a:gd name="T20" fmla="*/ 459 w 459"/>
                <a:gd name="T21" fmla="*/ 33 h 338"/>
                <a:gd name="T22" fmla="*/ 426 w 459"/>
                <a:gd name="T23" fmla="*/ 0 h 338"/>
                <a:gd name="T24" fmla="*/ 33 w 459"/>
                <a:gd name="T25" fmla="*/ 0 h 338"/>
                <a:gd name="T26" fmla="*/ 0 w 459"/>
                <a:gd name="T27" fmla="*/ 33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9" h="338">
                  <a:moveTo>
                    <a:pt x="0" y="33"/>
                  </a:moveTo>
                  <a:cubicBezTo>
                    <a:pt x="0" y="305"/>
                    <a:pt x="0" y="305"/>
                    <a:pt x="0" y="305"/>
                  </a:cubicBezTo>
                  <a:cubicBezTo>
                    <a:pt x="0" y="323"/>
                    <a:pt x="15" y="338"/>
                    <a:pt x="33" y="338"/>
                  </a:cubicBezTo>
                  <a:cubicBezTo>
                    <a:pt x="33" y="338"/>
                    <a:pt x="33" y="338"/>
                    <a:pt x="33" y="338"/>
                  </a:cubicBezTo>
                  <a:cubicBezTo>
                    <a:pt x="48" y="338"/>
                    <a:pt x="61" y="328"/>
                    <a:pt x="65" y="314"/>
                  </a:cubicBezTo>
                  <a:cubicBezTo>
                    <a:pt x="78" y="270"/>
                    <a:pt x="120" y="237"/>
                    <a:pt x="168" y="237"/>
                  </a:cubicBezTo>
                  <a:cubicBezTo>
                    <a:pt x="217" y="237"/>
                    <a:pt x="258" y="270"/>
                    <a:pt x="272" y="314"/>
                  </a:cubicBezTo>
                  <a:cubicBezTo>
                    <a:pt x="276" y="328"/>
                    <a:pt x="289" y="338"/>
                    <a:pt x="303" y="338"/>
                  </a:cubicBezTo>
                  <a:cubicBezTo>
                    <a:pt x="426" y="338"/>
                    <a:pt x="426" y="338"/>
                    <a:pt x="426" y="338"/>
                  </a:cubicBezTo>
                  <a:cubicBezTo>
                    <a:pt x="444" y="338"/>
                    <a:pt x="459" y="323"/>
                    <a:pt x="459" y="305"/>
                  </a:cubicBezTo>
                  <a:cubicBezTo>
                    <a:pt x="459" y="33"/>
                    <a:pt x="459" y="33"/>
                    <a:pt x="459" y="33"/>
                  </a:cubicBezTo>
                  <a:cubicBezTo>
                    <a:pt x="459" y="15"/>
                    <a:pt x="444" y="0"/>
                    <a:pt x="42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lose/>
                </a:path>
              </a:pathLst>
            </a:custGeom>
            <a:grpFill/>
            <a:ln w="28575">
              <a:solidFill>
                <a:srgbClr val="004D9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Freeform 18"/>
            <p:cNvSpPr>
              <a:spLocks noEditPoints="1"/>
            </p:cNvSpPr>
            <p:nvPr/>
          </p:nvSpPr>
          <p:spPr bwMode="auto">
            <a:xfrm>
              <a:off x="14041438" y="11826875"/>
              <a:ext cx="300038" cy="293688"/>
            </a:xfrm>
            <a:custGeom>
              <a:avLst/>
              <a:gdLst>
                <a:gd name="T0" fmla="*/ 297 w 334"/>
                <a:gd name="T1" fmla="*/ 175 h 322"/>
                <a:gd name="T2" fmla="*/ 209 w 334"/>
                <a:gd name="T3" fmla="*/ 43 h 322"/>
                <a:gd name="T4" fmla="*/ 209 w 334"/>
                <a:gd name="T5" fmla="*/ 42 h 322"/>
                <a:gd name="T6" fmla="*/ 192 w 334"/>
                <a:gd name="T7" fmla="*/ 22 h 322"/>
                <a:gd name="T8" fmla="*/ 175 w 334"/>
                <a:gd name="T9" fmla="*/ 8 h 322"/>
                <a:gd name="T10" fmla="*/ 141 w 334"/>
                <a:gd name="T11" fmla="*/ 0 h 322"/>
                <a:gd name="T12" fmla="*/ 101 w 334"/>
                <a:gd name="T13" fmla="*/ 0 h 322"/>
                <a:gd name="T14" fmla="*/ 70 w 334"/>
                <a:gd name="T15" fmla="*/ 0 h 322"/>
                <a:gd name="T16" fmla="*/ 37 w 334"/>
                <a:gd name="T17" fmla="*/ 0 h 322"/>
                <a:gd name="T18" fmla="*/ 0 w 334"/>
                <a:gd name="T19" fmla="*/ 36 h 322"/>
                <a:gd name="T20" fmla="*/ 0 w 334"/>
                <a:gd name="T21" fmla="*/ 291 h 322"/>
                <a:gd name="T22" fmla="*/ 31 w 334"/>
                <a:gd name="T23" fmla="*/ 322 h 322"/>
                <a:gd name="T24" fmla="*/ 31 w 334"/>
                <a:gd name="T25" fmla="*/ 322 h 322"/>
                <a:gd name="T26" fmla="*/ 49 w 334"/>
                <a:gd name="T27" fmla="*/ 322 h 322"/>
                <a:gd name="T28" fmla="*/ 64 w 334"/>
                <a:gd name="T29" fmla="*/ 310 h 322"/>
                <a:gd name="T30" fmla="*/ 170 w 334"/>
                <a:gd name="T31" fmla="*/ 223 h 322"/>
                <a:gd name="T32" fmla="*/ 276 w 334"/>
                <a:gd name="T33" fmla="*/ 310 h 322"/>
                <a:gd name="T34" fmla="*/ 290 w 334"/>
                <a:gd name="T35" fmla="*/ 322 h 322"/>
                <a:gd name="T36" fmla="*/ 319 w 334"/>
                <a:gd name="T37" fmla="*/ 322 h 322"/>
                <a:gd name="T38" fmla="*/ 334 w 334"/>
                <a:gd name="T39" fmla="*/ 307 h 322"/>
                <a:gd name="T40" fmla="*/ 334 w 334"/>
                <a:gd name="T41" fmla="*/ 275 h 322"/>
                <a:gd name="T42" fmla="*/ 322 w 334"/>
                <a:gd name="T43" fmla="*/ 225 h 322"/>
                <a:gd name="T44" fmla="*/ 297 w 334"/>
                <a:gd name="T45" fmla="*/ 175 h 322"/>
                <a:gd name="T46" fmla="*/ 101 w 334"/>
                <a:gd name="T47" fmla="*/ 159 h 322"/>
                <a:gd name="T48" fmla="*/ 101 w 334"/>
                <a:gd name="T49" fmla="*/ 58 h 322"/>
                <a:gd name="T50" fmla="*/ 116 w 334"/>
                <a:gd name="T51" fmla="*/ 42 h 322"/>
                <a:gd name="T52" fmla="*/ 149 w 334"/>
                <a:gd name="T53" fmla="*/ 42 h 322"/>
                <a:gd name="T54" fmla="*/ 158 w 334"/>
                <a:gd name="T55" fmla="*/ 46 h 322"/>
                <a:gd name="T56" fmla="*/ 158 w 334"/>
                <a:gd name="T57" fmla="*/ 46 h 322"/>
                <a:gd name="T58" fmla="*/ 165 w 334"/>
                <a:gd name="T59" fmla="*/ 53 h 322"/>
                <a:gd name="T60" fmla="*/ 222 w 334"/>
                <a:gd name="T61" fmla="*/ 135 h 322"/>
                <a:gd name="T62" fmla="*/ 209 w 334"/>
                <a:gd name="T63" fmla="*/ 159 h 322"/>
                <a:gd name="T64" fmla="*/ 116 w 334"/>
                <a:gd name="T65" fmla="*/ 175 h 322"/>
                <a:gd name="T66" fmla="*/ 101 w 334"/>
                <a:gd name="T67" fmla="*/ 159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4" h="322">
                  <a:moveTo>
                    <a:pt x="297" y="175"/>
                  </a:moveTo>
                  <a:cubicBezTo>
                    <a:pt x="209" y="43"/>
                    <a:pt x="209" y="43"/>
                    <a:pt x="209" y="43"/>
                  </a:cubicBezTo>
                  <a:cubicBezTo>
                    <a:pt x="209" y="42"/>
                    <a:pt x="209" y="42"/>
                    <a:pt x="209" y="42"/>
                  </a:cubicBezTo>
                  <a:cubicBezTo>
                    <a:pt x="205" y="38"/>
                    <a:pt x="199" y="30"/>
                    <a:pt x="192" y="22"/>
                  </a:cubicBezTo>
                  <a:cubicBezTo>
                    <a:pt x="192" y="22"/>
                    <a:pt x="182" y="12"/>
                    <a:pt x="175" y="8"/>
                  </a:cubicBezTo>
                  <a:cubicBezTo>
                    <a:pt x="168" y="4"/>
                    <a:pt x="163" y="0"/>
                    <a:pt x="141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291"/>
                    <a:pt x="0" y="291"/>
                    <a:pt x="0" y="291"/>
                  </a:cubicBezTo>
                  <a:cubicBezTo>
                    <a:pt x="0" y="308"/>
                    <a:pt x="14" y="322"/>
                    <a:pt x="31" y="322"/>
                  </a:cubicBezTo>
                  <a:cubicBezTo>
                    <a:pt x="31" y="322"/>
                    <a:pt x="31" y="322"/>
                    <a:pt x="31" y="322"/>
                  </a:cubicBezTo>
                  <a:cubicBezTo>
                    <a:pt x="49" y="322"/>
                    <a:pt x="49" y="322"/>
                    <a:pt x="49" y="322"/>
                  </a:cubicBezTo>
                  <a:cubicBezTo>
                    <a:pt x="56" y="322"/>
                    <a:pt x="63" y="317"/>
                    <a:pt x="64" y="310"/>
                  </a:cubicBezTo>
                  <a:cubicBezTo>
                    <a:pt x="74" y="260"/>
                    <a:pt x="117" y="223"/>
                    <a:pt x="170" y="223"/>
                  </a:cubicBezTo>
                  <a:cubicBezTo>
                    <a:pt x="222" y="223"/>
                    <a:pt x="266" y="260"/>
                    <a:pt x="276" y="310"/>
                  </a:cubicBezTo>
                  <a:cubicBezTo>
                    <a:pt x="277" y="317"/>
                    <a:pt x="283" y="322"/>
                    <a:pt x="290" y="322"/>
                  </a:cubicBezTo>
                  <a:cubicBezTo>
                    <a:pt x="319" y="322"/>
                    <a:pt x="319" y="322"/>
                    <a:pt x="319" y="322"/>
                  </a:cubicBezTo>
                  <a:cubicBezTo>
                    <a:pt x="327" y="322"/>
                    <a:pt x="334" y="315"/>
                    <a:pt x="334" y="307"/>
                  </a:cubicBezTo>
                  <a:cubicBezTo>
                    <a:pt x="334" y="307"/>
                    <a:pt x="334" y="275"/>
                    <a:pt x="334" y="275"/>
                  </a:cubicBezTo>
                  <a:cubicBezTo>
                    <a:pt x="333" y="270"/>
                    <a:pt x="330" y="249"/>
                    <a:pt x="322" y="225"/>
                  </a:cubicBezTo>
                  <a:cubicBezTo>
                    <a:pt x="315" y="202"/>
                    <a:pt x="297" y="175"/>
                    <a:pt x="297" y="175"/>
                  </a:cubicBezTo>
                  <a:close/>
                  <a:moveTo>
                    <a:pt x="101" y="159"/>
                  </a:moveTo>
                  <a:cubicBezTo>
                    <a:pt x="101" y="58"/>
                    <a:pt x="101" y="58"/>
                    <a:pt x="101" y="58"/>
                  </a:cubicBezTo>
                  <a:cubicBezTo>
                    <a:pt x="101" y="49"/>
                    <a:pt x="108" y="42"/>
                    <a:pt x="116" y="42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53" y="42"/>
                    <a:pt x="156" y="44"/>
                    <a:pt x="158" y="46"/>
                  </a:cubicBezTo>
                  <a:cubicBezTo>
                    <a:pt x="158" y="46"/>
                    <a:pt x="158" y="46"/>
                    <a:pt x="158" y="46"/>
                  </a:cubicBezTo>
                  <a:cubicBezTo>
                    <a:pt x="161" y="48"/>
                    <a:pt x="163" y="51"/>
                    <a:pt x="165" y="53"/>
                  </a:cubicBezTo>
                  <a:cubicBezTo>
                    <a:pt x="178" y="71"/>
                    <a:pt x="225" y="139"/>
                    <a:pt x="222" y="135"/>
                  </a:cubicBezTo>
                  <a:cubicBezTo>
                    <a:pt x="229" y="145"/>
                    <a:pt x="221" y="159"/>
                    <a:pt x="209" y="159"/>
                  </a:cubicBezTo>
                  <a:cubicBezTo>
                    <a:pt x="116" y="175"/>
                    <a:pt x="116" y="175"/>
                    <a:pt x="116" y="175"/>
                  </a:cubicBezTo>
                  <a:cubicBezTo>
                    <a:pt x="108" y="175"/>
                    <a:pt x="101" y="168"/>
                    <a:pt x="101" y="159"/>
                  </a:cubicBezTo>
                  <a:close/>
                </a:path>
              </a:pathLst>
            </a:custGeom>
            <a:grpFill/>
            <a:ln w="28575">
              <a:solidFill>
                <a:srgbClr val="004D9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34BEA255-DC3F-40A9-AE73-CD48DCCE03ED}"/>
              </a:ext>
            </a:extLst>
          </p:cNvPr>
          <p:cNvSpPr txBox="1"/>
          <p:nvPr/>
        </p:nvSpPr>
        <p:spPr>
          <a:xfrm>
            <a:off x="15770467" y="6357070"/>
            <a:ext cx="338163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000" b="1" kern="1300" spc="150" dirty="0">
                <a:solidFill>
                  <a:srgbClr val="004D9E"/>
                </a:solidFill>
              </a:rPr>
              <a:t>ГРУЗОВОЙ ТРАНСПОРТ</a:t>
            </a:r>
            <a:endParaRPr lang="vi-VN" sz="2000" b="1" kern="1300" spc="150" dirty="0">
              <a:solidFill>
                <a:srgbClr val="004D9E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4BEA255-DC3F-40A9-AE73-CD48DCCE03ED}"/>
              </a:ext>
            </a:extLst>
          </p:cNvPr>
          <p:cNvSpPr txBox="1"/>
          <p:nvPr/>
        </p:nvSpPr>
        <p:spPr>
          <a:xfrm>
            <a:off x="15658037" y="8410943"/>
            <a:ext cx="367241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000" b="1" kern="1300" spc="150" dirty="0">
                <a:solidFill>
                  <a:srgbClr val="004D9E"/>
                </a:solidFill>
              </a:rPr>
              <a:t>СПЕЦИАЛЬНАЯ ТЕХНИКА</a:t>
            </a:r>
            <a:endParaRPr lang="vi-VN" sz="2000" b="1" kern="1300" spc="150" dirty="0">
              <a:solidFill>
                <a:srgbClr val="004D9E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4BEA255-DC3F-40A9-AE73-CD48DCCE03ED}"/>
              </a:ext>
            </a:extLst>
          </p:cNvPr>
          <p:cNvSpPr txBox="1"/>
          <p:nvPr/>
        </p:nvSpPr>
        <p:spPr>
          <a:xfrm>
            <a:off x="15708958" y="10503197"/>
            <a:ext cx="5214248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000" b="1" kern="1300" spc="150" dirty="0">
                <a:solidFill>
                  <a:srgbClr val="004D9E"/>
                </a:solidFill>
              </a:rPr>
              <a:t>ОБОРУДОВАНИЕ И КОММЕРЧЕСКАЯ</a:t>
            </a:r>
          </a:p>
          <a:p>
            <a:r>
              <a:rPr lang="ru-RU" sz="2000" b="1" kern="1300" spc="150" dirty="0">
                <a:solidFill>
                  <a:srgbClr val="004D9E"/>
                </a:solidFill>
              </a:rPr>
              <a:t>НЕДВИЖИМОСТЬ</a:t>
            </a:r>
            <a:endParaRPr lang="vi-VN" sz="2000" b="1" kern="1300" spc="150" dirty="0">
              <a:solidFill>
                <a:srgbClr val="004D9E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4BEA255-DC3F-40A9-AE73-CD48DCCE03ED}"/>
              </a:ext>
            </a:extLst>
          </p:cNvPr>
          <p:cNvSpPr txBox="1"/>
          <p:nvPr/>
        </p:nvSpPr>
        <p:spPr>
          <a:xfrm>
            <a:off x="1716374" y="1385339"/>
            <a:ext cx="7374711" cy="436016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ts val="8500"/>
              </a:lnSpc>
            </a:pPr>
            <a:r>
              <a:rPr lang="ru-RU" sz="8000" b="1" dirty="0">
                <a:solidFill>
                  <a:srgbClr val="004D9E"/>
                </a:solidFill>
              </a:rPr>
              <a:t>БАЗОВЫЕ </a:t>
            </a:r>
          </a:p>
          <a:p>
            <a:pPr>
              <a:lnSpc>
                <a:spcPts val="8500"/>
              </a:lnSpc>
            </a:pPr>
            <a:r>
              <a:rPr lang="ru-RU" sz="8000" b="1" dirty="0">
                <a:solidFill>
                  <a:srgbClr val="004D9E"/>
                </a:solidFill>
              </a:rPr>
              <a:t>УСЛОВИЯ</a:t>
            </a:r>
          </a:p>
          <a:p>
            <a:pPr>
              <a:lnSpc>
                <a:spcPts val="8500"/>
              </a:lnSpc>
            </a:pPr>
            <a:r>
              <a:rPr lang="ru-RU" sz="8000" b="1" dirty="0">
                <a:solidFill>
                  <a:srgbClr val="004D9E"/>
                </a:solidFill>
              </a:rPr>
              <a:t>ЛИЗИНГОВЫХ</a:t>
            </a:r>
          </a:p>
          <a:p>
            <a:pPr>
              <a:lnSpc>
                <a:spcPts val="8500"/>
              </a:lnSpc>
            </a:pPr>
            <a:r>
              <a:rPr lang="ru-RU" sz="8000" b="1" dirty="0">
                <a:solidFill>
                  <a:srgbClr val="004D9E"/>
                </a:solidFill>
              </a:rPr>
              <a:t>ПРОГРАММ</a:t>
            </a:r>
            <a:endParaRPr lang="vi-VN" sz="8000" b="1" dirty="0">
              <a:solidFill>
                <a:srgbClr val="004D9E"/>
              </a:solidFill>
            </a:endParaRPr>
          </a:p>
        </p:txBody>
      </p:sp>
      <p:grpSp>
        <p:nvGrpSpPr>
          <p:cNvPr id="122" name="Группа 121"/>
          <p:cNvGrpSpPr/>
          <p:nvPr/>
        </p:nvGrpSpPr>
        <p:grpSpPr>
          <a:xfrm>
            <a:off x="15708958" y="7428854"/>
            <a:ext cx="1189534" cy="719498"/>
            <a:chOff x="10147301" y="11764963"/>
            <a:chExt cx="719137" cy="434975"/>
          </a:xfrm>
          <a:noFill/>
        </p:grpSpPr>
        <p:sp>
          <p:nvSpPr>
            <p:cNvPr id="123" name="Oval 19"/>
            <p:cNvSpPr>
              <a:spLocks noChangeArrowheads="1"/>
            </p:cNvSpPr>
            <p:nvPr/>
          </p:nvSpPr>
          <p:spPr bwMode="auto">
            <a:xfrm>
              <a:off x="10371138" y="11990388"/>
              <a:ext cx="207963" cy="209550"/>
            </a:xfrm>
            <a:prstGeom prst="ellipse">
              <a:avLst/>
            </a:prstGeom>
            <a:grpFill/>
            <a:ln w="28575">
              <a:solidFill>
                <a:srgbClr val="004D9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" name="Freeform 20"/>
            <p:cNvSpPr>
              <a:spLocks noEditPoints="1"/>
            </p:cNvSpPr>
            <p:nvPr/>
          </p:nvSpPr>
          <p:spPr bwMode="auto">
            <a:xfrm>
              <a:off x="10147301" y="11764963"/>
              <a:ext cx="676275" cy="368300"/>
            </a:xfrm>
            <a:custGeom>
              <a:avLst/>
              <a:gdLst>
                <a:gd name="T0" fmla="*/ 743 w 752"/>
                <a:gd name="T1" fmla="*/ 323 h 405"/>
                <a:gd name="T2" fmla="*/ 751 w 752"/>
                <a:gd name="T3" fmla="*/ 313 h 405"/>
                <a:gd name="T4" fmla="*/ 744 w 752"/>
                <a:gd name="T5" fmla="*/ 282 h 405"/>
                <a:gd name="T6" fmla="*/ 715 w 752"/>
                <a:gd name="T7" fmla="*/ 253 h 405"/>
                <a:gd name="T8" fmla="*/ 581 w 752"/>
                <a:gd name="T9" fmla="*/ 207 h 405"/>
                <a:gd name="T10" fmla="*/ 537 w 752"/>
                <a:gd name="T11" fmla="*/ 77 h 405"/>
                <a:gd name="T12" fmla="*/ 502 w 752"/>
                <a:gd name="T13" fmla="*/ 51 h 405"/>
                <a:gd name="T14" fmla="*/ 333 w 752"/>
                <a:gd name="T15" fmla="*/ 51 h 405"/>
                <a:gd name="T16" fmla="*/ 296 w 752"/>
                <a:gd name="T17" fmla="*/ 81 h 405"/>
                <a:gd name="T18" fmla="*/ 276 w 752"/>
                <a:gd name="T19" fmla="*/ 174 h 405"/>
                <a:gd name="T20" fmla="*/ 145 w 752"/>
                <a:gd name="T21" fmla="*/ 18 h 405"/>
                <a:gd name="T22" fmla="*/ 91 w 752"/>
                <a:gd name="T23" fmla="*/ 25 h 405"/>
                <a:gd name="T24" fmla="*/ 16 w 752"/>
                <a:gd name="T25" fmla="*/ 163 h 405"/>
                <a:gd name="T26" fmla="*/ 0 w 752"/>
                <a:gd name="T27" fmla="*/ 219 h 405"/>
                <a:gd name="T28" fmla="*/ 42 w 752"/>
                <a:gd name="T29" fmla="*/ 375 h 405"/>
                <a:gd name="T30" fmla="*/ 196 w 752"/>
                <a:gd name="T31" fmla="*/ 405 h 405"/>
                <a:gd name="T32" fmla="*/ 212 w 752"/>
                <a:gd name="T33" fmla="*/ 381 h 405"/>
                <a:gd name="T34" fmla="*/ 179 w 752"/>
                <a:gd name="T35" fmla="*/ 316 h 405"/>
                <a:gd name="T36" fmla="*/ 134 w 752"/>
                <a:gd name="T37" fmla="*/ 247 h 405"/>
                <a:gd name="T38" fmla="*/ 48 w 752"/>
                <a:gd name="T39" fmla="*/ 219 h 405"/>
                <a:gd name="T40" fmla="*/ 120 w 752"/>
                <a:gd name="T41" fmla="*/ 108 h 405"/>
                <a:gd name="T42" fmla="*/ 227 w 752"/>
                <a:gd name="T43" fmla="*/ 272 h 405"/>
                <a:gd name="T44" fmla="*/ 245 w 752"/>
                <a:gd name="T45" fmla="*/ 273 h 405"/>
                <a:gd name="T46" fmla="*/ 262 w 752"/>
                <a:gd name="T47" fmla="*/ 254 h 405"/>
                <a:gd name="T48" fmla="*/ 296 w 752"/>
                <a:gd name="T49" fmla="*/ 231 h 405"/>
                <a:gd name="T50" fmla="*/ 360 w 752"/>
                <a:gd name="T51" fmla="*/ 215 h 405"/>
                <a:gd name="T52" fmla="*/ 512 w 752"/>
                <a:gd name="T53" fmla="*/ 349 h 405"/>
                <a:gd name="T54" fmla="*/ 512 w 752"/>
                <a:gd name="T55" fmla="*/ 358 h 405"/>
                <a:gd name="T56" fmla="*/ 560 w 752"/>
                <a:gd name="T57" fmla="*/ 405 h 405"/>
                <a:gd name="T58" fmla="*/ 561 w 752"/>
                <a:gd name="T59" fmla="*/ 405 h 405"/>
                <a:gd name="T60" fmla="*/ 583 w 752"/>
                <a:gd name="T61" fmla="*/ 405 h 405"/>
                <a:gd name="T62" fmla="*/ 640 w 752"/>
                <a:gd name="T63" fmla="*/ 405 h 405"/>
                <a:gd name="T64" fmla="*/ 648 w 752"/>
                <a:gd name="T65" fmla="*/ 398 h 405"/>
                <a:gd name="T66" fmla="*/ 739 w 752"/>
                <a:gd name="T67" fmla="*/ 323 h 405"/>
                <a:gd name="T68" fmla="*/ 743 w 752"/>
                <a:gd name="T69" fmla="*/ 323 h 405"/>
                <a:gd name="T70" fmla="*/ 511 w 752"/>
                <a:gd name="T71" fmla="*/ 188 h 405"/>
                <a:gd name="T72" fmla="*/ 459 w 752"/>
                <a:gd name="T73" fmla="*/ 175 h 405"/>
                <a:gd name="T74" fmla="*/ 449 w 752"/>
                <a:gd name="T75" fmla="*/ 161 h 405"/>
                <a:gd name="T76" fmla="*/ 449 w 752"/>
                <a:gd name="T77" fmla="*/ 105 h 405"/>
                <a:gd name="T78" fmla="*/ 462 w 752"/>
                <a:gd name="T79" fmla="*/ 92 h 405"/>
                <a:gd name="T80" fmla="*/ 484 w 752"/>
                <a:gd name="T81" fmla="*/ 92 h 405"/>
                <a:gd name="T82" fmla="*/ 501 w 752"/>
                <a:gd name="T83" fmla="*/ 105 h 405"/>
                <a:gd name="T84" fmla="*/ 522 w 752"/>
                <a:gd name="T85" fmla="*/ 176 h 405"/>
                <a:gd name="T86" fmla="*/ 511 w 752"/>
                <a:gd name="T87" fmla="*/ 18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2" h="405">
                  <a:moveTo>
                    <a:pt x="743" y="323"/>
                  </a:moveTo>
                  <a:cubicBezTo>
                    <a:pt x="748" y="323"/>
                    <a:pt x="752" y="318"/>
                    <a:pt x="751" y="313"/>
                  </a:cubicBezTo>
                  <a:cubicBezTo>
                    <a:pt x="744" y="282"/>
                    <a:pt x="744" y="282"/>
                    <a:pt x="744" y="282"/>
                  </a:cubicBezTo>
                  <a:cubicBezTo>
                    <a:pt x="741" y="267"/>
                    <a:pt x="730" y="256"/>
                    <a:pt x="715" y="253"/>
                  </a:cubicBezTo>
                  <a:cubicBezTo>
                    <a:pt x="581" y="207"/>
                    <a:pt x="581" y="207"/>
                    <a:pt x="581" y="207"/>
                  </a:cubicBezTo>
                  <a:cubicBezTo>
                    <a:pt x="537" y="77"/>
                    <a:pt x="537" y="77"/>
                    <a:pt x="537" y="77"/>
                  </a:cubicBezTo>
                  <a:cubicBezTo>
                    <a:pt x="532" y="61"/>
                    <a:pt x="518" y="51"/>
                    <a:pt x="502" y="51"/>
                  </a:cubicBezTo>
                  <a:cubicBezTo>
                    <a:pt x="333" y="51"/>
                    <a:pt x="333" y="51"/>
                    <a:pt x="333" y="51"/>
                  </a:cubicBezTo>
                  <a:cubicBezTo>
                    <a:pt x="315" y="51"/>
                    <a:pt x="300" y="64"/>
                    <a:pt x="296" y="81"/>
                  </a:cubicBezTo>
                  <a:cubicBezTo>
                    <a:pt x="276" y="174"/>
                    <a:pt x="276" y="174"/>
                    <a:pt x="276" y="174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30" y="0"/>
                    <a:pt x="101" y="4"/>
                    <a:pt x="91" y="25"/>
                  </a:cubicBezTo>
                  <a:cubicBezTo>
                    <a:pt x="16" y="163"/>
                    <a:pt x="16" y="163"/>
                    <a:pt x="16" y="163"/>
                  </a:cubicBezTo>
                  <a:cubicBezTo>
                    <a:pt x="16" y="163"/>
                    <a:pt x="0" y="191"/>
                    <a:pt x="0" y="219"/>
                  </a:cubicBezTo>
                  <a:cubicBezTo>
                    <a:pt x="0" y="247"/>
                    <a:pt x="10" y="343"/>
                    <a:pt x="42" y="375"/>
                  </a:cubicBezTo>
                  <a:cubicBezTo>
                    <a:pt x="65" y="398"/>
                    <a:pt x="153" y="403"/>
                    <a:pt x="196" y="405"/>
                  </a:cubicBezTo>
                  <a:cubicBezTo>
                    <a:pt x="208" y="405"/>
                    <a:pt x="217" y="393"/>
                    <a:pt x="212" y="381"/>
                  </a:cubicBezTo>
                  <a:cubicBezTo>
                    <a:pt x="179" y="316"/>
                    <a:pt x="179" y="316"/>
                    <a:pt x="179" y="316"/>
                  </a:cubicBezTo>
                  <a:cubicBezTo>
                    <a:pt x="179" y="316"/>
                    <a:pt x="158" y="267"/>
                    <a:pt x="134" y="247"/>
                  </a:cubicBezTo>
                  <a:cubicBezTo>
                    <a:pt x="110" y="227"/>
                    <a:pt x="48" y="219"/>
                    <a:pt x="48" y="219"/>
                  </a:cubicBezTo>
                  <a:cubicBezTo>
                    <a:pt x="120" y="108"/>
                    <a:pt x="120" y="108"/>
                    <a:pt x="120" y="108"/>
                  </a:cubicBezTo>
                  <a:cubicBezTo>
                    <a:pt x="227" y="272"/>
                    <a:pt x="227" y="272"/>
                    <a:pt x="227" y="272"/>
                  </a:cubicBezTo>
                  <a:cubicBezTo>
                    <a:pt x="231" y="279"/>
                    <a:pt x="240" y="279"/>
                    <a:pt x="245" y="273"/>
                  </a:cubicBezTo>
                  <a:cubicBezTo>
                    <a:pt x="249" y="267"/>
                    <a:pt x="255" y="260"/>
                    <a:pt x="262" y="254"/>
                  </a:cubicBezTo>
                  <a:cubicBezTo>
                    <a:pt x="273" y="244"/>
                    <a:pt x="287" y="236"/>
                    <a:pt x="296" y="231"/>
                  </a:cubicBezTo>
                  <a:cubicBezTo>
                    <a:pt x="315" y="220"/>
                    <a:pt x="337" y="215"/>
                    <a:pt x="360" y="215"/>
                  </a:cubicBezTo>
                  <a:cubicBezTo>
                    <a:pt x="438" y="214"/>
                    <a:pt x="504" y="272"/>
                    <a:pt x="512" y="349"/>
                  </a:cubicBezTo>
                  <a:cubicBezTo>
                    <a:pt x="512" y="352"/>
                    <a:pt x="512" y="355"/>
                    <a:pt x="512" y="358"/>
                  </a:cubicBezTo>
                  <a:cubicBezTo>
                    <a:pt x="513" y="384"/>
                    <a:pt x="535" y="405"/>
                    <a:pt x="560" y="405"/>
                  </a:cubicBezTo>
                  <a:cubicBezTo>
                    <a:pt x="561" y="405"/>
                    <a:pt x="561" y="405"/>
                    <a:pt x="561" y="405"/>
                  </a:cubicBezTo>
                  <a:cubicBezTo>
                    <a:pt x="583" y="405"/>
                    <a:pt x="583" y="405"/>
                    <a:pt x="583" y="405"/>
                  </a:cubicBezTo>
                  <a:cubicBezTo>
                    <a:pt x="640" y="405"/>
                    <a:pt x="640" y="405"/>
                    <a:pt x="640" y="405"/>
                  </a:cubicBezTo>
                  <a:cubicBezTo>
                    <a:pt x="644" y="405"/>
                    <a:pt x="647" y="402"/>
                    <a:pt x="648" y="398"/>
                  </a:cubicBezTo>
                  <a:cubicBezTo>
                    <a:pt x="656" y="355"/>
                    <a:pt x="694" y="323"/>
                    <a:pt x="739" y="323"/>
                  </a:cubicBezTo>
                  <a:cubicBezTo>
                    <a:pt x="741" y="323"/>
                    <a:pt x="742" y="323"/>
                    <a:pt x="743" y="323"/>
                  </a:cubicBezTo>
                  <a:close/>
                  <a:moveTo>
                    <a:pt x="511" y="188"/>
                  </a:moveTo>
                  <a:cubicBezTo>
                    <a:pt x="459" y="175"/>
                    <a:pt x="459" y="175"/>
                    <a:pt x="459" y="175"/>
                  </a:cubicBezTo>
                  <a:cubicBezTo>
                    <a:pt x="453" y="173"/>
                    <a:pt x="449" y="168"/>
                    <a:pt x="449" y="161"/>
                  </a:cubicBezTo>
                  <a:cubicBezTo>
                    <a:pt x="449" y="105"/>
                    <a:pt x="449" y="105"/>
                    <a:pt x="449" y="105"/>
                  </a:cubicBezTo>
                  <a:cubicBezTo>
                    <a:pt x="449" y="98"/>
                    <a:pt x="455" y="92"/>
                    <a:pt x="462" y="92"/>
                  </a:cubicBezTo>
                  <a:cubicBezTo>
                    <a:pt x="484" y="92"/>
                    <a:pt x="484" y="92"/>
                    <a:pt x="484" y="92"/>
                  </a:cubicBezTo>
                  <a:cubicBezTo>
                    <a:pt x="492" y="92"/>
                    <a:pt x="499" y="97"/>
                    <a:pt x="501" y="105"/>
                  </a:cubicBezTo>
                  <a:cubicBezTo>
                    <a:pt x="522" y="176"/>
                    <a:pt x="522" y="176"/>
                    <a:pt x="522" y="176"/>
                  </a:cubicBezTo>
                  <a:cubicBezTo>
                    <a:pt x="524" y="183"/>
                    <a:pt x="518" y="190"/>
                    <a:pt x="511" y="188"/>
                  </a:cubicBezTo>
                  <a:close/>
                </a:path>
              </a:pathLst>
            </a:custGeom>
            <a:grpFill/>
            <a:ln w="28575">
              <a:solidFill>
                <a:srgbClr val="004D9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Oval 21"/>
            <p:cNvSpPr>
              <a:spLocks noChangeArrowheads="1"/>
            </p:cNvSpPr>
            <p:nvPr/>
          </p:nvSpPr>
          <p:spPr bwMode="auto">
            <a:xfrm>
              <a:off x="10755313" y="12088813"/>
              <a:ext cx="111125" cy="111125"/>
            </a:xfrm>
            <a:prstGeom prst="ellipse">
              <a:avLst/>
            </a:prstGeom>
            <a:grpFill/>
            <a:ln w="28575">
              <a:solidFill>
                <a:srgbClr val="004D9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6" name="Группа 125"/>
          <p:cNvGrpSpPr/>
          <p:nvPr/>
        </p:nvGrpSpPr>
        <p:grpSpPr>
          <a:xfrm>
            <a:off x="15787982" y="9585786"/>
            <a:ext cx="1018850" cy="643347"/>
            <a:chOff x="11355388" y="11799888"/>
            <a:chExt cx="615950" cy="388938"/>
          </a:xfrm>
          <a:noFill/>
        </p:grpSpPr>
        <p:sp>
          <p:nvSpPr>
            <p:cNvPr id="127" name="Freeform 22"/>
            <p:cNvSpPr>
              <a:spLocks/>
            </p:cNvSpPr>
            <p:nvPr/>
          </p:nvSpPr>
          <p:spPr bwMode="auto">
            <a:xfrm>
              <a:off x="11355388" y="12022138"/>
              <a:ext cx="615950" cy="166688"/>
            </a:xfrm>
            <a:custGeom>
              <a:avLst/>
              <a:gdLst>
                <a:gd name="T0" fmla="*/ 676 w 684"/>
                <a:gd name="T1" fmla="*/ 0 h 184"/>
                <a:gd name="T2" fmla="*/ 548 w 684"/>
                <a:gd name="T3" fmla="*/ 0 h 184"/>
                <a:gd name="T4" fmla="*/ 8 w 684"/>
                <a:gd name="T5" fmla="*/ 0 h 184"/>
                <a:gd name="T6" fmla="*/ 0 w 684"/>
                <a:gd name="T7" fmla="*/ 8 h 184"/>
                <a:gd name="T8" fmla="*/ 0 w 684"/>
                <a:gd name="T9" fmla="*/ 24 h 184"/>
                <a:gd name="T10" fmla="*/ 0 w 684"/>
                <a:gd name="T11" fmla="*/ 72 h 184"/>
                <a:gd name="T12" fmla="*/ 0 w 684"/>
                <a:gd name="T13" fmla="*/ 144 h 184"/>
                <a:gd name="T14" fmla="*/ 40 w 684"/>
                <a:gd name="T15" fmla="*/ 184 h 184"/>
                <a:gd name="T16" fmla="*/ 284 w 684"/>
                <a:gd name="T17" fmla="*/ 184 h 184"/>
                <a:gd name="T18" fmla="*/ 324 w 684"/>
                <a:gd name="T19" fmla="*/ 144 h 184"/>
                <a:gd name="T20" fmla="*/ 324 w 684"/>
                <a:gd name="T21" fmla="*/ 72 h 184"/>
                <a:gd name="T22" fmla="*/ 548 w 684"/>
                <a:gd name="T23" fmla="*/ 72 h 184"/>
                <a:gd name="T24" fmla="*/ 548 w 684"/>
                <a:gd name="T25" fmla="*/ 144 h 184"/>
                <a:gd name="T26" fmla="*/ 588 w 684"/>
                <a:gd name="T27" fmla="*/ 184 h 184"/>
                <a:gd name="T28" fmla="*/ 644 w 684"/>
                <a:gd name="T29" fmla="*/ 184 h 184"/>
                <a:gd name="T30" fmla="*/ 684 w 684"/>
                <a:gd name="T31" fmla="*/ 144 h 184"/>
                <a:gd name="T32" fmla="*/ 684 w 684"/>
                <a:gd name="T33" fmla="*/ 72 h 184"/>
                <a:gd name="T34" fmla="*/ 684 w 684"/>
                <a:gd name="T35" fmla="*/ 8 h 184"/>
                <a:gd name="T36" fmla="*/ 676 w 684"/>
                <a:gd name="T3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4" h="184">
                  <a:moveTo>
                    <a:pt x="676" y="0"/>
                  </a:moveTo>
                  <a:cubicBezTo>
                    <a:pt x="548" y="0"/>
                    <a:pt x="548" y="0"/>
                    <a:pt x="54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66"/>
                    <a:pt x="18" y="184"/>
                    <a:pt x="40" y="184"/>
                  </a:cubicBezTo>
                  <a:cubicBezTo>
                    <a:pt x="284" y="184"/>
                    <a:pt x="284" y="184"/>
                    <a:pt x="284" y="184"/>
                  </a:cubicBezTo>
                  <a:cubicBezTo>
                    <a:pt x="306" y="184"/>
                    <a:pt x="324" y="166"/>
                    <a:pt x="324" y="144"/>
                  </a:cubicBezTo>
                  <a:cubicBezTo>
                    <a:pt x="324" y="72"/>
                    <a:pt x="324" y="72"/>
                    <a:pt x="324" y="72"/>
                  </a:cubicBezTo>
                  <a:cubicBezTo>
                    <a:pt x="548" y="72"/>
                    <a:pt x="548" y="72"/>
                    <a:pt x="548" y="72"/>
                  </a:cubicBezTo>
                  <a:cubicBezTo>
                    <a:pt x="548" y="144"/>
                    <a:pt x="548" y="144"/>
                    <a:pt x="548" y="144"/>
                  </a:cubicBezTo>
                  <a:cubicBezTo>
                    <a:pt x="548" y="166"/>
                    <a:pt x="566" y="184"/>
                    <a:pt x="588" y="184"/>
                  </a:cubicBezTo>
                  <a:cubicBezTo>
                    <a:pt x="644" y="184"/>
                    <a:pt x="644" y="184"/>
                    <a:pt x="644" y="184"/>
                  </a:cubicBezTo>
                  <a:cubicBezTo>
                    <a:pt x="666" y="184"/>
                    <a:pt x="684" y="166"/>
                    <a:pt x="684" y="144"/>
                  </a:cubicBezTo>
                  <a:cubicBezTo>
                    <a:pt x="684" y="72"/>
                    <a:pt x="684" y="72"/>
                    <a:pt x="684" y="72"/>
                  </a:cubicBezTo>
                  <a:cubicBezTo>
                    <a:pt x="684" y="8"/>
                    <a:pt x="684" y="8"/>
                    <a:pt x="684" y="8"/>
                  </a:cubicBezTo>
                  <a:cubicBezTo>
                    <a:pt x="684" y="4"/>
                    <a:pt x="680" y="0"/>
                    <a:pt x="676" y="0"/>
                  </a:cubicBezTo>
                  <a:close/>
                </a:path>
              </a:pathLst>
            </a:custGeom>
            <a:grpFill/>
            <a:ln w="28575">
              <a:solidFill>
                <a:srgbClr val="004D9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" name="Freeform 23"/>
            <p:cNvSpPr>
              <a:spLocks/>
            </p:cNvSpPr>
            <p:nvPr/>
          </p:nvSpPr>
          <p:spPr bwMode="auto">
            <a:xfrm>
              <a:off x="11355388" y="11799888"/>
              <a:ext cx="615950" cy="188913"/>
            </a:xfrm>
            <a:custGeom>
              <a:avLst/>
              <a:gdLst>
                <a:gd name="T0" fmla="*/ 644 w 684"/>
                <a:gd name="T1" fmla="*/ 88 h 208"/>
                <a:gd name="T2" fmla="*/ 684 w 684"/>
                <a:gd name="T3" fmla="*/ 48 h 208"/>
                <a:gd name="T4" fmla="*/ 684 w 684"/>
                <a:gd name="T5" fmla="*/ 40 h 208"/>
                <a:gd name="T6" fmla="*/ 644 w 684"/>
                <a:gd name="T7" fmla="*/ 0 h 208"/>
                <a:gd name="T8" fmla="*/ 477 w 684"/>
                <a:gd name="T9" fmla="*/ 0 h 208"/>
                <a:gd name="T10" fmla="*/ 445 w 684"/>
                <a:gd name="T11" fmla="*/ 9 h 208"/>
                <a:gd name="T12" fmla="*/ 410 w 684"/>
                <a:gd name="T13" fmla="*/ 30 h 208"/>
                <a:gd name="T14" fmla="*/ 410 w 684"/>
                <a:gd name="T15" fmla="*/ 58 h 208"/>
                <a:gd name="T16" fmla="*/ 445 w 684"/>
                <a:gd name="T17" fmla="*/ 79 h 208"/>
                <a:gd name="T18" fmla="*/ 477 w 684"/>
                <a:gd name="T19" fmla="*/ 88 h 208"/>
                <a:gd name="T20" fmla="*/ 504 w 684"/>
                <a:gd name="T21" fmla="*/ 88 h 208"/>
                <a:gd name="T22" fmla="*/ 504 w 684"/>
                <a:gd name="T23" fmla="*/ 140 h 208"/>
                <a:gd name="T24" fmla="*/ 300 w 684"/>
                <a:gd name="T25" fmla="*/ 140 h 208"/>
                <a:gd name="T26" fmla="*/ 300 w 684"/>
                <a:gd name="T27" fmla="*/ 65 h 208"/>
                <a:gd name="T28" fmla="*/ 282 w 684"/>
                <a:gd name="T29" fmla="*/ 44 h 208"/>
                <a:gd name="T30" fmla="*/ 260 w 684"/>
                <a:gd name="T31" fmla="*/ 64 h 208"/>
                <a:gd name="T32" fmla="*/ 260 w 684"/>
                <a:gd name="T33" fmla="*/ 140 h 208"/>
                <a:gd name="T34" fmla="*/ 210 w 684"/>
                <a:gd name="T35" fmla="*/ 140 h 208"/>
                <a:gd name="T36" fmla="*/ 210 w 684"/>
                <a:gd name="T37" fmla="*/ 40 h 208"/>
                <a:gd name="T38" fmla="*/ 170 w 684"/>
                <a:gd name="T39" fmla="*/ 0 h 208"/>
                <a:gd name="T40" fmla="*/ 40 w 684"/>
                <a:gd name="T41" fmla="*/ 0 h 208"/>
                <a:gd name="T42" fmla="*/ 0 w 684"/>
                <a:gd name="T43" fmla="*/ 40 h 208"/>
                <a:gd name="T44" fmla="*/ 0 w 684"/>
                <a:gd name="T45" fmla="*/ 140 h 208"/>
                <a:gd name="T46" fmla="*/ 0 w 684"/>
                <a:gd name="T47" fmla="*/ 200 h 208"/>
                <a:gd name="T48" fmla="*/ 8 w 684"/>
                <a:gd name="T49" fmla="*/ 208 h 208"/>
                <a:gd name="T50" fmla="*/ 210 w 684"/>
                <a:gd name="T51" fmla="*/ 208 h 208"/>
                <a:gd name="T52" fmla="*/ 504 w 684"/>
                <a:gd name="T53" fmla="*/ 208 h 208"/>
                <a:gd name="T54" fmla="*/ 640 w 684"/>
                <a:gd name="T55" fmla="*/ 208 h 208"/>
                <a:gd name="T56" fmla="*/ 676 w 684"/>
                <a:gd name="T57" fmla="*/ 208 h 208"/>
                <a:gd name="T58" fmla="*/ 684 w 684"/>
                <a:gd name="T59" fmla="*/ 200 h 208"/>
                <a:gd name="T60" fmla="*/ 684 w 684"/>
                <a:gd name="T61" fmla="*/ 160 h 208"/>
                <a:gd name="T62" fmla="*/ 664 w 684"/>
                <a:gd name="T63" fmla="*/ 140 h 208"/>
                <a:gd name="T64" fmla="*/ 640 w 684"/>
                <a:gd name="T65" fmla="*/ 140 h 208"/>
                <a:gd name="T66" fmla="*/ 640 w 684"/>
                <a:gd name="T67" fmla="*/ 88 h 208"/>
                <a:gd name="T68" fmla="*/ 644 w 684"/>
                <a:gd name="T69" fmla="*/ 8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84" h="208">
                  <a:moveTo>
                    <a:pt x="644" y="88"/>
                  </a:moveTo>
                  <a:cubicBezTo>
                    <a:pt x="666" y="88"/>
                    <a:pt x="684" y="70"/>
                    <a:pt x="684" y="48"/>
                  </a:cubicBezTo>
                  <a:cubicBezTo>
                    <a:pt x="684" y="40"/>
                    <a:pt x="684" y="40"/>
                    <a:pt x="684" y="40"/>
                  </a:cubicBezTo>
                  <a:cubicBezTo>
                    <a:pt x="684" y="18"/>
                    <a:pt x="666" y="0"/>
                    <a:pt x="644" y="0"/>
                  </a:cubicBezTo>
                  <a:cubicBezTo>
                    <a:pt x="477" y="0"/>
                    <a:pt x="477" y="0"/>
                    <a:pt x="477" y="0"/>
                  </a:cubicBezTo>
                  <a:cubicBezTo>
                    <a:pt x="466" y="0"/>
                    <a:pt x="455" y="3"/>
                    <a:pt x="445" y="9"/>
                  </a:cubicBezTo>
                  <a:cubicBezTo>
                    <a:pt x="410" y="30"/>
                    <a:pt x="410" y="30"/>
                    <a:pt x="410" y="30"/>
                  </a:cubicBezTo>
                  <a:cubicBezTo>
                    <a:pt x="400" y="37"/>
                    <a:pt x="400" y="51"/>
                    <a:pt x="410" y="58"/>
                  </a:cubicBezTo>
                  <a:cubicBezTo>
                    <a:pt x="445" y="79"/>
                    <a:pt x="445" y="79"/>
                    <a:pt x="445" y="79"/>
                  </a:cubicBezTo>
                  <a:cubicBezTo>
                    <a:pt x="455" y="85"/>
                    <a:pt x="466" y="88"/>
                    <a:pt x="477" y="88"/>
                  </a:cubicBezTo>
                  <a:cubicBezTo>
                    <a:pt x="504" y="88"/>
                    <a:pt x="504" y="88"/>
                    <a:pt x="504" y="88"/>
                  </a:cubicBezTo>
                  <a:cubicBezTo>
                    <a:pt x="504" y="140"/>
                    <a:pt x="504" y="140"/>
                    <a:pt x="504" y="140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65"/>
                    <a:pt x="300" y="65"/>
                    <a:pt x="300" y="65"/>
                  </a:cubicBezTo>
                  <a:cubicBezTo>
                    <a:pt x="300" y="54"/>
                    <a:pt x="292" y="45"/>
                    <a:pt x="282" y="44"/>
                  </a:cubicBezTo>
                  <a:cubicBezTo>
                    <a:pt x="270" y="43"/>
                    <a:pt x="260" y="52"/>
                    <a:pt x="260" y="64"/>
                  </a:cubicBezTo>
                  <a:cubicBezTo>
                    <a:pt x="260" y="140"/>
                    <a:pt x="260" y="140"/>
                    <a:pt x="260" y="140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10" y="40"/>
                    <a:pt x="210" y="40"/>
                    <a:pt x="210" y="40"/>
                  </a:cubicBezTo>
                  <a:cubicBezTo>
                    <a:pt x="210" y="18"/>
                    <a:pt x="192" y="0"/>
                    <a:pt x="17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04"/>
                    <a:pt x="3" y="208"/>
                    <a:pt x="8" y="208"/>
                  </a:cubicBezTo>
                  <a:cubicBezTo>
                    <a:pt x="210" y="208"/>
                    <a:pt x="210" y="208"/>
                    <a:pt x="210" y="208"/>
                  </a:cubicBezTo>
                  <a:cubicBezTo>
                    <a:pt x="504" y="208"/>
                    <a:pt x="504" y="208"/>
                    <a:pt x="504" y="208"/>
                  </a:cubicBezTo>
                  <a:cubicBezTo>
                    <a:pt x="640" y="208"/>
                    <a:pt x="640" y="208"/>
                    <a:pt x="640" y="208"/>
                  </a:cubicBezTo>
                  <a:cubicBezTo>
                    <a:pt x="676" y="208"/>
                    <a:pt x="676" y="208"/>
                    <a:pt x="676" y="208"/>
                  </a:cubicBezTo>
                  <a:cubicBezTo>
                    <a:pt x="680" y="208"/>
                    <a:pt x="684" y="204"/>
                    <a:pt x="684" y="200"/>
                  </a:cubicBezTo>
                  <a:cubicBezTo>
                    <a:pt x="684" y="160"/>
                    <a:pt x="684" y="160"/>
                    <a:pt x="684" y="160"/>
                  </a:cubicBezTo>
                  <a:cubicBezTo>
                    <a:pt x="684" y="149"/>
                    <a:pt x="675" y="140"/>
                    <a:pt x="664" y="140"/>
                  </a:cubicBezTo>
                  <a:cubicBezTo>
                    <a:pt x="640" y="140"/>
                    <a:pt x="640" y="140"/>
                    <a:pt x="640" y="140"/>
                  </a:cubicBezTo>
                  <a:cubicBezTo>
                    <a:pt x="640" y="88"/>
                    <a:pt x="640" y="88"/>
                    <a:pt x="640" y="88"/>
                  </a:cubicBezTo>
                  <a:lnTo>
                    <a:pt x="644" y="88"/>
                  </a:lnTo>
                  <a:close/>
                </a:path>
              </a:pathLst>
            </a:custGeom>
            <a:grpFill/>
            <a:ln w="28575">
              <a:solidFill>
                <a:srgbClr val="004D9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13585579" y="13051792"/>
            <a:ext cx="10495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3"/>
                </a:solidFill>
              </a:rPr>
              <a:t>* Срок лизинга до 60 месяцев (для отдельных программ до 36 месяцев) с возможностью досрочного выкупа </a:t>
            </a:r>
          </a:p>
        </p:txBody>
      </p:sp>
      <p:grpSp>
        <p:nvGrpSpPr>
          <p:cNvPr id="130" name="Группа 129"/>
          <p:cNvGrpSpPr/>
          <p:nvPr/>
        </p:nvGrpSpPr>
        <p:grpSpPr>
          <a:xfrm>
            <a:off x="15788394" y="5374324"/>
            <a:ext cx="1194786" cy="748384"/>
            <a:chOff x="9017001" y="11750675"/>
            <a:chExt cx="722312" cy="452438"/>
          </a:xfrm>
          <a:noFill/>
        </p:grpSpPr>
        <p:sp>
          <p:nvSpPr>
            <p:cNvPr id="131" name="Freeform 10"/>
            <p:cNvSpPr>
              <a:spLocks noEditPoints="1"/>
            </p:cNvSpPr>
            <p:nvPr/>
          </p:nvSpPr>
          <p:spPr bwMode="auto">
            <a:xfrm>
              <a:off x="9501188" y="11850688"/>
              <a:ext cx="238125" cy="263525"/>
            </a:xfrm>
            <a:custGeom>
              <a:avLst/>
              <a:gdLst>
                <a:gd name="T0" fmla="*/ 249 w 264"/>
                <a:gd name="T1" fmla="*/ 168 h 289"/>
                <a:gd name="T2" fmla="*/ 127 w 264"/>
                <a:gd name="T3" fmla="*/ 15 h 289"/>
                <a:gd name="T4" fmla="*/ 96 w 264"/>
                <a:gd name="T5" fmla="*/ 0 h 289"/>
                <a:gd name="T6" fmla="*/ 40 w 264"/>
                <a:gd name="T7" fmla="*/ 0 h 289"/>
                <a:gd name="T8" fmla="*/ 0 w 264"/>
                <a:gd name="T9" fmla="*/ 40 h 289"/>
                <a:gd name="T10" fmla="*/ 0 w 264"/>
                <a:gd name="T11" fmla="*/ 219 h 289"/>
                <a:gd name="T12" fmla="*/ 16 w 264"/>
                <a:gd name="T13" fmla="*/ 226 h 289"/>
                <a:gd name="T14" fmla="*/ 94 w 264"/>
                <a:gd name="T15" fmla="*/ 195 h 289"/>
                <a:gd name="T16" fmla="*/ 206 w 264"/>
                <a:gd name="T17" fmla="*/ 289 h 289"/>
                <a:gd name="T18" fmla="*/ 240 w 264"/>
                <a:gd name="T19" fmla="*/ 289 h 289"/>
                <a:gd name="T20" fmla="*/ 264 w 264"/>
                <a:gd name="T21" fmla="*/ 262 h 289"/>
                <a:gd name="T22" fmla="*/ 264 w 264"/>
                <a:gd name="T23" fmla="*/ 210 h 289"/>
                <a:gd name="T24" fmla="*/ 249 w 264"/>
                <a:gd name="T25" fmla="*/ 168 h 289"/>
                <a:gd name="T26" fmla="*/ 118 w 264"/>
                <a:gd name="T27" fmla="*/ 98 h 289"/>
                <a:gd name="T28" fmla="*/ 62 w 264"/>
                <a:gd name="T29" fmla="*/ 112 h 289"/>
                <a:gd name="T30" fmla="*/ 44 w 264"/>
                <a:gd name="T31" fmla="*/ 98 h 289"/>
                <a:gd name="T32" fmla="*/ 44 w 264"/>
                <a:gd name="T33" fmla="*/ 61 h 289"/>
                <a:gd name="T34" fmla="*/ 65 w 264"/>
                <a:gd name="T35" fmla="*/ 41 h 289"/>
                <a:gd name="T36" fmla="*/ 80 w 264"/>
                <a:gd name="T37" fmla="*/ 41 h 289"/>
                <a:gd name="T38" fmla="*/ 97 w 264"/>
                <a:gd name="T39" fmla="*/ 49 h 289"/>
                <a:gd name="T40" fmla="*/ 124 w 264"/>
                <a:gd name="T41" fmla="*/ 80 h 289"/>
                <a:gd name="T42" fmla="*/ 118 w 264"/>
                <a:gd name="T43" fmla="*/ 9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4" h="289">
                  <a:moveTo>
                    <a:pt x="249" y="168"/>
                  </a:moveTo>
                  <a:cubicBezTo>
                    <a:pt x="127" y="15"/>
                    <a:pt x="127" y="15"/>
                    <a:pt x="127" y="15"/>
                  </a:cubicBezTo>
                  <a:cubicBezTo>
                    <a:pt x="120" y="6"/>
                    <a:pt x="108" y="0"/>
                    <a:pt x="9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10" y="232"/>
                    <a:pt x="16" y="226"/>
                  </a:cubicBezTo>
                  <a:cubicBezTo>
                    <a:pt x="36" y="207"/>
                    <a:pt x="64" y="195"/>
                    <a:pt x="94" y="195"/>
                  </a:cubicBezTo>
                  <a:cubicBezTo>
                    <a:pt x="150" y="195"/>
                    <a:pt x="197" y="236"/>
                    <a:pt x="206" y="289"/>
                  </a:cubicBezTo>
                  <a:cubicBezTo>
                    <a:pt x="220" y="289"/>
                    <a:pt x="232" y="289"/>
                    <a:pt x="240" y="289"/>
                  </a:cubicBezTo>
                  <a:cubicBezTo>
                    <a:pt x="254" y="287"/>
                    <a:pt x="264" y="276"/>
                    <a:pt x="264" y="262"/>
                  </a:cubicBezTo>
                  <a:cubicBezTo>
                    <a:pt x="264" y="210"/>
                    <a:pt x="264" y="210"/>
                    <a:pt x="264" y="210"/>
                  </a:cubicBezTo>
                  <a:cubicBezTo>
                    <a:pt x="264" y="195"/>
                    <a:pt x="259" y="180"/>
                    <a:pt x="249" y="168"/>
                  </a:cubicBezTo>
                  <a:close/>
                  <a:moveTo>
                    <a:pt x="118" y="98"/>
                  </a:moveTo>
                  <a:cubicBezTo>
                    <a:pt x="62" y="112"/>
                    <a:pt x="62" y="112"/>
                    <a:pt x="62" y="112"/>
                  </a:cubicBezTo>
                  <a:cubicBezTo>
                    <a:pt x="53" y="114"/>
                    <a:pt x="44" y="112"/>
                    <a:pt x="44" y="98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44"/>
                    <a:pt x="48" y="41"/>
                    <a:pt x="65" y="41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6" y="41"/>
                    <a:pt x="93" y="44"/>
                    <a:pt x="97" y="49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30" y="86"/>
                    <a:pt x="126" y="96"/>
                    <a:pt x="118" y="98"/>
                  </a:cubicBezTo>
                  <a:close/>
                </a:path>
              </a:pathLst>
            </a:custGeom>
            <a:grpFill/>
            <a:ln w="28575">
              <a:solidFill>
                <a:srgbClr val="004D9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" name="Oval 11"/>
            <p:cNvSpPr>
              <a:spLocks noChangeArrowheads="1"/>
            </p:cNvSpPr>
            <p:nvPr/>
          </p:nvSpPr>
          <p:spPr bwMode="auto">
            <a:xfrm>
              <a:off x="9090026" y="12057063"/>
              <a:ext cx="142875" cy="144463"/>
            </a:xfrm>
            <a:prstGeom prst="ellipse">
              <a:avLst/>
            </a:prstGeom>
            <a:grpFill/>
            <a:ln w="28575">
              <a:solidFill>
                <a:srgbClr val="004D9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" name="Oval 12"/>
            <p:cNvSpPr>
              <a:spLocks noChangeArrowheads="1"/>
            </p:cNvSpPr>
            <p:nvPr/>
          </p:nvSpPr>
          <p:spPr bwMode="auto">
            <a:xfrm>
              <a:off x="9512301" y="12058650"/>
              <a:ext cx="144463" cy="144463"/>
            </a:xfrm>
            <a:prstGeom prst="ellipse">
              <a:avLst/>
            </a:prstGeom>
            <a:grpFill/>
            <a:ln w="28575">
              <a:solidFill>
                <a:srgbClr val="004D9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4" name="Freeform 13"/>
            <p:cNvSpPr>
              <a:spLocks/>
            </p:cNvSpPr>
            <p:nvPr/>
          </p:nvSpPr>
          <p:spPr bwMode="auto">
            <a:xfrm>
              <a:off x="9017001" y="11750675"/>
              <a:ext cx="442913" cy="361950"/>
            </a:xfrm>
            <a:custGeom>
              <a:avLst/>
              <a:gdLst>
                <a:gd name="T0" fmla="*/ 452 w 492"/>
                <a:gd name="T1" fmla="*/ 0 h 398"/>
                <a:gd name="T2" fmla="*/ 40 w 492"/>
                <a:gd name="T3" fmla="*/ 0 h 398"/>
                <a:gd name="T4" fmla="*/ 0 w 492"/>
                <a:gd name="T5" fmla="*/ 40 h 398"/>
                <a:gd name="T6" fmla="*/ 0 w 492"/>
                <a:gd name="T7" fmla="*/ 375 h 398"/>
                <a:gd name="T8" fmla="*/ 23 w 492"/>
                <a:gd name="T9" fmla="*/ 398 h 398"/>
                <a:gd name="T10" fmla="*/ 45 w 492"/>
                <a:gd name="T11" fmla="*/ 382 h 398"/>
                <a:gd name="T12" fmla="*/ 160 w 492"/>
                <a:gd name="T13" fmla="*/ 296 h 398"/>
                <a:gd name="T14" fmla="*/ 275 w 492"/>
                <a:gd name="T15" fmla="*/ 382 h 398"/>
                <a:gd name="T16" fmla="*/ 297 w 492"/>
                <a:gd name="T17" fmla="*/ 398 h 398"/>
                <a:gd name="T18" fmla="*/ 452 w 492"/>
                <a:gd name="T19" fmla="*/ 398 h 398"/>
                <a:gd name="T20" fmla="*/ 492 w 492"/>
                <a:gd name="T21" fmla="*/ 358 h 398"/>
                <a:gd name="T22" fmla="*/ 492 w 492"/>
                <a:gd name="T23" fmla="*/ 40 h 398"/>
                <a:gd name="T24" fmla="*/ 452 w 492"/>
                <a:gd name="T25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2" h="398">
                  <a:moveTo>
                    <a:pt x="452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388"/>
                    <a:pt x="10" y="398"/>
                    <a:pt x="23" y="398"/>
                  </a:cubicBezTo>
                  <a:cubicBezTo>
                    <a:pt x="33" y="398"/>
                    <a:pt x="42" y="392"/>
                    <a:pt x="45" y="382"/>
                  </a:cubicBezTo>
                  <a:cubicBezTo>
                    <a:pt x="60" y="332"/>
                    <a:pt x="106" y="296"/>
                    <a:pt x="160" y="296"/>
                  </a:cubicBezTo>
                  <a:cubicBezTo>
                    <a:pt x="214" y="296"/>
                    <a:pt x="260" y="332"/>
                    <a:pt x="275" y="382"/>
                  </a:cubicBezTo>
                  <a:cubicBezTo>
                    <a:pt x="278" y="392"/>
                    <a:pt x="287" y="398"/>
                    <a:pt x="297" y="398"/>
                  </a:cubicBezTo>
                  <a:cubicBezTo>
                    <a:pt x="452" y="398"/>
                    <a:pt x="452" y="398"/>
                    <a:pt x="452" y="398"/>
                  </a:cubicBezTo>
                  <a:cubicBezTo>
                    <a:pt x="474" y="398"/>
                    <a:pt x="492" y="380"/>
                    <a:pt x="492" y="358"/>
                  </a:cubicBezTo>
                  <a:cubicBezTo>
                    <a:pt x="492" y="40"/>
                    <a:pt x="492" y="40"/>
                    <a:pt x="492" y="40"/>
                  </a:cubicBezTo>
                  <a:cubicBezTo>
                    <a:pt x="492" y="18"/>
                    <a:pt x="474" y="0"/>
                    <a:pt x="452" y="0"/>
                  </a:cubicBezTo>
                  <a:close/>
                </a:path>
              </a:pathLst>
            </a:custGeom>
            <a:grpFill/>
            <a:ln w="28575">
              <a:solidFill>
                <a:srgbClr val="004D9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6" name="Группа 145"/>
          <p:cNvGrpSpPr/>
          <p:nvPr/>
        </p:nvGrpSpPr>
        <p:grpSpPr>
          <a:xfrm>
            <a:off x="13079373" y="1263065"/>
            <a:ext cx="2058661" cy="1505369"/>
            <a:chOff x="9550346" y="2071895"/>
            <a:chExt cx="2058661" cy="150536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4E3E55C-A893-4A54-8276-D0A0A054ECBF}"/>
                </a:ext>
              </a:extLst>
            </p:cNvPr>
            <p:cNvSpPr txBox="1"/>
            <p:nvPr/>
          </p:nvSpPr>
          <p:spPr>
            <a:xfrm>
              <a:off x="9551050" y="3115599"/>
              <a:ext cx="1549208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ru-RU" sz="3000" b="1" spc="300" dirty="0">
                  <a:solidFill>
                    <a:schemeClr val="accent3"/>
                  </a:solidFill>
                </a:rPr>
                <a:t>аванс</a:t>
              </a:r>
              <a:endParaRPr lang="vi-VN" sz="3000" b="1" spc="300" dirty="0">
                <a:solidFill>
                  <a:schemeClr val="accent3"/>
                </a:solidFill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4BEA255-DC3F-40A9-AE73-CD48DCCE03ED}"/>
                </a:ext>
              </a:extLst>
            </p:cNvPr>
            <p:cNvSpPr txBox="1"/>
            <p:nvPr/>
          </p:nvSpPr>
          <p:spPr>
            <a:xfrm>
              <a:off x="10024355" y="2071895"/>
              <a:ext cx="1584652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8000" b="1" dirty="0">
                  <a:solidFill>
                    <a:schemeClr val="accent3"/>
                  </a:solidFill>
                </a:rPr>
                <a:t>0</a:t>
              </a:r>
              <a:r>
                <a:rPr lang="ru-RU" sz="5000" b="1" dirty="0">
                  <a:solidFill>
                    <a:schemeClr val="accent3"/>
                  </a:solidFill>
                </a:rPr>
                <a:t>%</a:t>
              </a:r>
              <a:endParaRPr lang="vi-VN" sz="5000" b="1" dirty="0">
                <a:solidFill>
                  <a:schemeClr val="accent3"/>
                </a:solidFill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44E3E55C-A893-4A54-8276-D0A0A054ECBF}"/>
                </a:ext>
              </a:extLst>
            </p:cNvPr>
            <p:cNvSpPr txBox="1"/>
            <p:nvPr/>
          </p:nvSpPr>
          <p:spPr>
            <a:xfrm>
              <a:off x="9550346" y="2670691"/>
              <a:ext cx="632372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ru-RU" sz="3000" b="1" dirty="0">
                  <a:solidFill>
                    <a:schemeClr val="accent3"/>
                  </a:solidFill>
                </a:rPr>
                <a:t>от</a:t>
              </a:r>
              <a:endParaRPr lang="vi-VN" sz="30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59" name="Группа 158"/>
          <p:cNvGrpSpPr/>
          <p:nvPr/>
        </p:nvGrpSpPr>
        <p:grpSpPr>
          <a:xfrm>
            <a:off x="13079373" y="7249124"/>
            <a:ext cx="2058661" cy="1505369"/>
            <a:chOff x="9550346" y="2071895"/>
            <a:chExt cx="2058661" cy="1505369"/>
          </a:xfrm>
        </p:grpSpPr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44E3E55C-A893-4A54-8276-D0A0A054ECBF}"/>
                </a:ext>
              </a:extLst>
            </p:cNvPr>
            <p:cNvSpPr txBox="1"/>
            <p:nvPr/>
          </p:nvSpPr>
          <p:spPr>
            <a:xfrm>
              <a:off x="9551050" y="3115599"/>
              <a:ext cx="1549208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ru-RU" sz="3000" b="1" spc="300" dirty="0">
                  <a:solidFill>
                    <a:schemeClr val="accent3"/>
                  </a:solidFill>
                </a:rPr>
                <a:t>аванс</a:t>
              </a:r>
              <a:endParaRPr lang="vi-VN" sz="3000" b="1" spc="300" dirty="0">
                <a:solidFill>
                  <a:schemeClr val="accent3"/>
                </a:solidFill>
              </a:endParaRP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34BEA255-DC3F-40A9-AE73-CD48DCCE03ED}"/>
                </a:ext>
              </a:extLst>
            </p:cNvPr>
            <p:cNvSpPr txBox="1"/>
            <p:nvPr/>
          </p:nvSpPr>
          <p:spPr>
            <a:xfrm>
              <a:off x="10024355" y="2071895"/>
              <a:ext cx="1584652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8000" b="1" dirty="0">
                  <a:solidFill>
                    <a:schemeClr val="accent3"/>
                  </a:solidFill>
                </a:rPr>
                <a:t>0</a:t>
              </a:r>
              <a:r>
                <a:rPr lang="ru-RU" sz="5000" b="1" dirty="0">
                  <a:solidFill>
                    <a:schemeClr val="accent3"/>
                  </a:solidFill>
                </a:rPr>
                <a:t>%</a:t>
              </a:r>
              <a:endParaRPr lang="vi-VN" sz="5000" b="1" dirty="0">
                <a:solidFill>
                  <a:schemeClr val="accent3"/>
                </a:solidFill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44E3E55C-A893-4A54-8276-D0A0A054ECBF}"/>
                </a:ext>
              </a:extLst>
            </p:cNvPr>
            <p:cNvSpPr txBox="1"/>
            <p:nvPr/>
          </p:nvSpPr>
          <p:spPr>
            <a:xfrm>
              <a:off x="9550346" y="2670691"/>
              <a:ext cx="632372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ru-RU" sz="3000" b="1" dirty="0">
                  <a:solidFill>
                    <a:schemeClr val="accent3"/>
                  </a:solidFill>
                </a:rPr>
                <a:t>от</a:t>
              </a:r>
              <a:endParaRPr lang="vi-VN" sz="30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64" name="Группа 163"/>
          <p:cNvGrpSpPr/>
          <p:nvPr/>
        </p:nvGrpSpPr>
        <p:grpSpPr>
          <a:xfrm>
            <a:off x="13079373" y="9309867"/>
            <a:ext cx="2534170" cy="1531460"/>
            <a:chOff x="12592125" y="2045804"/>
            <a:chExt cx="2534170" cy="1531460"/>
          </a:xfrm>
        </p:grpSpPr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34BEA255-DC3F-40A9-AE73-CD48DCCE03ED}"/>
                </a:ext>
              </a:extLst>
            </p:cNvPr>
            <p:cNvSpPr txBox="1"/>
            <p:nvPr/>
          </p:nvSpPr>
          <p:spPr>
            <a:xfrm>
              <a:off x="13098553" y="2045804"/>
              <a:ext cx="2027742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0" b="1" spc="-150" dirty="0">
                  <a:solidFill>
                    <a:schemeClr val="accent3"/>
                  </a:solidFill>
                </a:rPr>
                <a:t>5</a:t>
              </a:r>
              <a:r>
                <a:rPr lang="ru-RU" sz="5000" b="1" dirty="0">
                  <a:solidFill>
                    <a:schemeClr val="accent3"/>
                  </a:solidFill>
                </a:rPr>
                <a:t>%</a:t>
              </a:r>
              <a:endParaRPr lang="vi-VN" sz="5000" b="1" dirty="0">
                <a:solidFill>
                  <a:schemeClr val="accent3"/>
                </a:solidFill>
              </a:endParaRP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44E3E55C-A893-4A54-8276-D0A0A054ECBF}"/>
                </a:ext>
              </a:extLst>
            </p:cNvPr>
            <p:cNvSpPr txBox="1"/>
            <p:nvPr/>
          </p:nvSpPr>
          <p:spPr>
            <a:xfrm>
              <a:off x="12606210" y="3115599"/>
              <a:ext cx="1549208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ru-RU" sz="3000" b="1" spc="300" dirty="0">
                  <a:solidFill>
                    <a:schemeClr val="accent3"/>
                  </a:solidFill>
                </a:rPr>
                <a:t>аванс</a:t>
              </a:r>
              <a:endParaRPr lang="vi-VN" sz="3000" b="1" spc="300" dirty="0">
                <a:solidFill>
                  <a:schemeClr val="accent3"/>
                </a:solidFill>
              </a:endParaRPr>
            </a:p>
          </p:txBody>
        </p: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44E3E55C-A893-4A54-8276-D0A0A054ECBF}"/>
                </a:ext>
              </a:extLst>
            </p:cNvPr>
            <p:cNvSpPr txBox="1"/>
            <p:nvPr/>
          </p:nvSpPr>
          <p:spPr>
            <a:xfrm>
              <a:off x="12592125" y="2670691"/>
              <a:ext cx="632372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ru-RU" sz="3000" b="1" dirty="0">
                  <a:solidFill>
                    <a:schemeClr val="accent3"/>
                  </a:solidFill>
                </a:rPr>
                <a:t>от</a:t>
              </a:r>
              <a:endParaRPr lang="vi-VN" sz="30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68" name="Группа 167"/>
          <p:cNvGrpSpPr/>
          <p:nvPr/>
        </p:nvGrpSpPr>
        <p:grpSpPr>
          <a:xfrm>
            <a:off x="0" y="12058096"/>
            <a:ext cx="559837" cy="1657904"/>
            <a:chOff x="0" y="12058096"/>
            <a:chExt cx="559837" cy="1657904"/>
          </a:xfrm>
        </p:grpSpPr>
        <p:sp>
          <p:nvSpPr>
            <p:cNvPr id="169" name="Прямоугольник 168"/>
            <p:cNvSpPr/>
            <p:nvPr/>
          </p:nvSpPr>
          <p:spPr>
            <a:xfrm>
              <a:off x="0" y="12887048"/>
              <a:ext cx="559837" cy="828952"/>
            </a:xfrm>
            <a:prstGeom prst="rect">
              <a:avLst/>
            </a:prstGeom>
            <a:solidFill>
              <a:srgbClr val="004D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Прямоугольник 169"/>
            <p:cNvSpPr/>
            <p:nvPr/>
          </p:nvSpPr>
          <p:spPr>
            <a:xfrm>
              <a:off x="0" y="12058096"/>
              <a:ext cx="559837" cy="828952"/>
            </a:xfrm>
            <a:prstGeom prst="rect">
              <a:avLst/>
            </a:prstGeom>
            <a:solidFill>
              <a:srgbClr val="94C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65" name="Straight Connector 19">
            <a:extLst>
              <a:ext uri="{FF2B5EF4-FFF2-40B4-BE49-F238E27FC236}">
                <a16:creationId xmlns:a16="http://schemas.microsoft.com/office/drawing/2014/main" id="{525C1A4C-B96A-463F-905B-2EA2E7922B16}"/>
              </a:ext>
            </a:extLst>
          </p:cNvPr>
          <p:cNvCxnSpPr/>
          <p:nvPr/>
        </p:nvCxnSpPr>
        <p:spPr>
          <a:xfrm flipH="1">
            <a:off x="13026288" y="4805819"/>
            <a:ext cx="7744408" cy="0"/>
          </a:xfrm>
          <a:prstGeom prst="line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19">
            <a:extLst>
              <a:ext uri="{FF2B5EF4-FFF2-40B4-BE49-F238E27FC236}">
                <a16:creationId xmlns:a16="http://schemas.microsoft.com/office/drawing/2014/main" id="{525C1A4C-B96A-463F-905B-2EA2E7922B16}"/>
              </a:ext>
            </a:extLst>
          </p:cNvPr>
          <p:cNvCxnSpPr/>
          <p:nvPr/>
        </p:nvCxnSpPr>
        <p:spPr>
          <a:xfrm flipH="1">
            <a:off x="13026288" y="6914537"/>
            <a:ext cx="7744408" cy="0"/>
          </a:xfrm>
          <a:prstGeom prst="line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19">
            <a:extLst>
              <a:ext uri="{FF2B5EF4-FFF2-40B4-BE49-F238E27FC236}">
                <a16:creationId xmlns:a16="http://schemas.microsoft.com/office/drawing/2014/main" id="{525C1A4C-B96A-463F-905B-2EA2E7922B16}"/>
              </a:ext>
            </a:extLst>
          </p:cNvPr>
          <p:cNvCxnSpPr/>
          <p:nvPr/>
        </p:nvCxnSpPr>
        <p:spPr>
          <a:xfrm flipH="1">
            <a:off x="13026288" y="8967273"/>
            <a:ext cx="7744408" cy="0"/>
          </a:xfrm>
          <a:prstGeom prst="line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1F3E711A-4794-4FD0-BD5C-21856C26E576}"/>
              </a:ext>
            </a:extLst>
          </p:cNvPr>
          <p:cNvSpPr txBox="1"/>
          <p:nvPr/>
        </p:nvSpPr>
        <p:spPr>
          <a:xfrm>
            <a:off x="13178148" y="4168629"/>
            <a:ext cx="154920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3000" b="1" spc="300" dirty="0">
                <a:solidFill>
                  <a:schemeClr val="accent3"/>
                </a:solidFill>
              </a:rPr>
              <a:t>аванс</a:t>
            </a:r>
            <a:endParaRPr lang="vi-VN" sz="3000" b="1" spc="300" dirty="0">
              <a:solidFill>
                <a:schemeClr val="accent3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32BFEF3-028B-4CD9-8445-1D0EC20A3E12}"/>
              </a:ext>
            </a:extLst>
          </p:cNvPr>
          <p:cNvSpPr txBox="1"/>
          <p:nvPr/>
        </p:nvSpPr>
        <p:spPr>
          <a:xfrm>
            <a:off x="13651453" y="3124925"/>
            <a:ext cx="158465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0" b="1" dirty="0">
                <a:solidFill>
                  <a:schemeClr val="accent3"/>
                </a:solidFill>
              </a:rPr>
              <a:t>0</a:t>
            </a:r>
            <a:r>
              <a:rPr lang="ru-RU" sz="5000" b="1" dirty="0">
                <a:solidFill>
                  <a:schemeClr val="accent3"/>
                </a:solidFill>
              </a:rPr>
              <a:t>%</a:t>
            </a:r>
            <a:endParaRPr lang="vi-VN" sz="5000" b="1" dirty="0">
              <a:solidFill>
                <a:schemeClr val="accent3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BBB89CE-5BDA-4377-B3F9-1887A4AE1CF3}"/>
              </a:ext>
            </a:extLst>
          </p:cNvPr>
          <p:cNvSpPr txBox="1"/>
          <p:nvPr/>
        </p:nvSpPr>
        <p:spPr>
          <a:xfrm>
            <a:off x="13177444" y="3723721"/>
            <a:ext cx="63237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3000" b="1" dirty="0">
                <a:solidFill>
                  <a:schemeClr val="accent3"/>
                </a:solidFill>
              </a:rPr>
              <a:t>от</a:t>
            </a:r>
            <a:endParaRPr lang="vi-VN" sz="3000" b="1" dirty="0">
              <a:solidFill>
                <a:schemeClr val="accent3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38F1963-E378-461B-BF69-100F538474C6}"/>
              </a:ext>
            </a:extLst>
          </p:cNvPr>
          <p:cNvSpPr txBox="1"/>
          <p:nvPr/>
        </p:nvSpPr>
        <p:spPr>
          <a:xfrm>
            <a:off x="13139768" y="6169668"/>
            <a:ext cx="154920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3000" b="1" spc="300" dirty="0">
                <a:solidFill>
                  <a:schemeClr val="accent3"/>
                </a:solidFill>
              </a:rPr>
              <a:t>аванс</a:t>
            </a:r>
            <a:endParaRPr lang="vi-VN" sz="3000" b="1" spc="300" dirty="0">
              <a:solidFill>
                <a:schemeClr val="accent3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780EA4C-C26C-4825-B20E-D9FC56A7C70B}"/>
              </a:ext>
            </a:extLst>
          </p:cNvPr>
          <p:cNvSpPr txBox="1"/>
          <p:nvPr/>
        </p:nvSpPr>
        <p:spPr>
          <a:xfrm>
            <a:off x="13613073" y="5125964"/>
            <a:ext cx="158465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0" b="1" dirty="0">
                <a:solidFill>
                  <a:schemeClr val="accent3"/>
                </a:solidFill>
              </a:rPr>
              <a:t>0</a:t>
            </a:r>
            <a:r>
              <a:rPr lang="ru-RU" sz="5000" b="1" dirty="0">
                <a:solidFill>
                  <a:schemeClr val="accent3"/>
                </a:solidFill>
              </a:rPr>
              <a:t>%</a:t>
            </a:r>
            <a:endParaRPr lang="vi-VN" sz="5000" b="1" dirty="0">
              <a:solidFill>
                <a:schemeClr val="accent3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60DFE02-5A46-42EE-A512-96BA16A8D4BC}"/>
              </a:ext>
            </a:extLst>
          </p:cNvPr>
          <p:cNvSpPr txBox="1"/>
          <p:nvPr/>
        </p:nvSpPr>
        <p:spPr>
          <a:xfrm>
            <a:off x="13139064" y="5724760"/>
            <a:ext cx="63237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3000" b="1" dirty="0">
                <a:solidFill>
                  <a:schemeClr val="accent3"/>
                </a:solidFill>
              </a:rPr>
              <a:t>от</a:t>
            </a:r>
            <a:endParaRPr lang="vi-VN" sz="30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07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742610" cy="13716000"/>
          </a:xfrm>
        </p:spPr>
      </p:pic>
      <p:sp>
        <p:nvSpPr>
          <p:cNvPr id="139" name="Прямоугольник 138"/>
          <p:cNvSpPr/>
          <p:nvPr/>
        </p:nvSpPr>
        <p:spPr>
          <a:xfrm>
            <a:off x="0" y="0"/>
            <a:ext cx="3763642" cy="13716000"/>
          </a:xfrm>
          <a:prstGeom prst="rect">
            <a:avLst/>
          </a:prstGeom>
          <a:gradFill flip="none" rotWithShape="1">
            <a:gsLst>
              <a:gs pos="0">
                <a:srgbClr val="004D9E">
                  <a:alpha val="50000"/>
                </a:srgbClr>
              </a:gs>
              <a:gs pos="50000">
                <a:srgbClr val="004D9E">
                  <a:alpha val="20000"/>
                </a:srgbClr>
              </a:gs>
              <a:gs pos="100000">
                <a:srgbClr val="004D9E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1EFF73-214F-4982-81CD-A2E15DBDC4DD}"/>
              </a:ext>
            </a:extLst>
          </p:cNvPr>
          <p:cNvSpPr/>
          <p:nvPr/>
        </p:nvSpPr>
        <p:spPr>
          <a:xfrm>
            <a:off x="9742610" y="1063691"/>
            <a:ext cx="11031414" cy="2530836"/>
          </a:xfrm>
          <a:prstGeom prst="rect">
            <a:avLst/>
          </a:prstGeom>
          <a:solidFill>
            <a:schemeClr val="tx2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281C87-7803-40E9-849E-A69A560CE76F}"/>
              </a:ext>
            </a:extLst>
          </p:cNvPr>
          <p:cNvSpPr txBox="1"/>
          <p:nvPr/>
        </p:nvSpPr>
        <p:spPr>
          <a:xfrm>
            <a:off x="11328572" y="1560349"/>
            <a:ext cx="9742610" cy="18044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7000"/>
              </a:lnSpc>
            </a:pPr>
            <a:r>
              <a:rPr lang="ru-RU" sz="8000" b="1" dirty="0"/>
              <a:t>Лизинг </a:t>
            </a:r>
            <a:r>
              <a:rPr lang="ru-RU" sz="8000" b="1" dirty="0">
                <a:solidFill>
                  <a:srgbClr val="004D9E"/>
                </a:solidFill>
              </a:rPr>
              <a:t>автотранспорта</a:t>
            </a:r>
            <a:endParaRPr lang="vi-VN" sz="8000" b="1" dirty="0">
              <a:solidFill>
                <a:srgbClr val="004D9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D27B64-417A-419C-9CFC-F187DA95DEA5}"/>
              </a:ext>
            </a:extLst>
          </p:cNvPr>
          <p:cNvSpPr/>
          <p:nvPr/>
        </p:nvSpPr>
        <p:spPr>
          <a:xfrm>
            <a:off x="6049841" y="1063692"/>
            <a:ext cx="3692771" cy="25308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66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268039A-B40F-4A49-9DD5-24323D49AF84}"/>
              </a:ext>
            </a:extLst>
          </p:cNvPr>
          <p:cNvSpPr/>
          <p:nvPr/>
        </p:nvSpPr>
        <p:spPr>
          <a:xfrm>
            <a:off x="11328572" y="3852590"/>
            <a:ext cx="974261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2500" i="1" dirty="0">
                <a:latin typeface="+mj-lt"/>
              </a:rPr>
              <a:t>Предварительное решение о финансировании принимается по телефону за 1 день </a:t>
            </a:r>
          </a:p>
        </p:txBody>
      </p:sp>
      <p:grpSp>
        <p:nvGrpSpPr>
          <p:cNvPr id="130" name="Группа 129"/>
          <p:cNvGrpSpPr/>
          <p:nvPr/>
        </p:nvGrpSpPr>
        <p:grpSpPr>
          <a:xfrm>
            <a:off x="0" y="12058096"/>
            <a:ext cx="559837" cy="1657904"/>
            <a:chOff x="0" y="12058096"/>
            <a:chExt cx="559837" cy="1657904"/>
          </a:xfrm>
        </p:grpSpPr>
        <p:sp>
          <p:nvSpPr>
            <p:cNvPr id="131" name="Прямоугольник 130"/>
            <p:cNvSpPr/>
            <p:nvPr/>
          </p:nvSpPr>
          <p:spPr>
            <a:xfrm>
              <a:off x="0" y="12887048"/>
              <a:ext cx="559837" cy="828952"/>
            </a:xfrm>
            <a:prstGeom prst="rect">
              <a:avLst/>
            </a:prstGeom>
            <a:solidFill>
              <a:srgbClr val="004D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0" y="12058096"/>
              <a:ext cx="559837" cy="828952"/>
            </a:xfrm>
            <a:prstGeom prst="rect">
              <a:avLst/>
            </a:prstGeom>
            <a:solidFill>
              <a:srgbClr val="94C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4" name="Группа 133"/>
          <p:cNvGrpSpPr/>
          <p:nvPr/>
        </p:nvGrpSpPr>
        <p:grpSpPr>
          <a:xfrm>
            <a:off x="7018915" y="1772817"/>
            <a:ext cx="1694054" cy="1061113"/>
            <a:chOff x="9017001" y="11750675"/>
            <a:chExt cx="722312" cy="452438"/>
          </a:xfrm>
          <a:noFill/>
        </p:grpSpPr>
        <p:sp>
          <p:nvSpPr>
            <p:cNvPr id="135" name="Freeform 10"/>
            <p:cNvSpPr>
              <a:spLocks noEditPoints="1"/>
            </p:cNvSpPr>
            <p:nvPr/>
          </p:nvSpPr>
          <p:spPr bwMode="auto">
            <a:xfrm>
              <a:off x="9501188" y="11850688"/>
              <a:ext cx="238125" cy="263525"/>
            </a:xfrm>
            <a:custGeom>
              <a:avLst/>
              <a:gdLst>
                <a:gd name="T0" fmla="*/ 249 w 264"/>
                <a:gd name="T1" fmla="*/ 168 h 289"/>
                <a:gd name="T2" fmla="*/ 127 w 264"/>
                <a:gd name="T3" fmla="*/ 15 h 289"/>
                <a:gd name="T4" fmla="*/ 96 w 264"/>
                <a:gd name="T5" fmla="*/ 0 h 289"/>
                <a:gd name="T6" fmla="*/ 40 w 264"/>
                <a:gd name="T7" fmla="*/ 0 h 289"/>
                <a:gd name="T8" fmla="*/ 0 w 264"/>
                <a:gd name="T9" fmla="*/ 40 h 289"/>
                <a:gd name="T10" fmla="*/ 0 w 264"/>
                <a:gd name="T11" fmla="*/ 219 h 289"/>
                <a:gd name="T12" fmla="*/ 16 w 264"/>
                <a:gd name="T13" fmla="*/ 226 h 289"/>
                <a:gd name="T14" fmla="*/ 94 w 264"/>
                <a:gd name="T15" fmla="*/ 195 h 289"/>
                <a:gd name="T16" fmla="*/ 206 w 264"/>
                <a:gd name="T17" fmla="*/ 289 h 289"/>
                <a:gd name="T18" fmla="*/ 240 w 264"/>
                <a:gd name="T19" fmla="*/ 289 h 289"/>
                <a:gd name="T20" fmla="*/ 264 w 264"/>
                <a:gd name="T21" fmla="*/ 262 h 289"/>
                <a:gd name="T22" fmla="*/ 264 w 264"/>
                <a:gd name="T23" fmla="*/ 210 h 289"/>
                <a:gd name="T24" fmla="*/ 249 w 264"/>
                <a:gd name="T25" fmla="*/ 168 h 289"/>
                <a:gd name="T26" fmla="*/ 118 w 264"/>
                <a:gd name="T27" fmla="*/ 98 h 289"/>
                <a:gd name="T28" fmla="*/ 62 w 264"/>
                <a:gd name="T29" fmla="*/ 112 h 289"/>
                <a:gd name="T30" fmla="*/ 44 w 264"/>
                <a:gd name="T31" fmla="*/ 98 h 289"/>
                <a:gd name="T32" fmla="*/ 44 w 264"/>
                <a:gd name="T33" fmla="*/ 61 h 289"/>
                <a:gd name="T34" fmla="*/ 65 w 264"/>
                <a:gd name="T35" fmla="*/ 41 h 289"/>
                <a:gd name="T36" fmla="*/ 80 w 264"/>
                <a:gd name="T37" fmla="*/ 41 h 289"/>
                <a:gd name="T38" fmla="*/ 97 w 264"/>
                <a:gd name="T39" fmla="*/ 49 h 289"/>
                <a:gd name="T40" fmla="*/ 124 w 264"/>
                <a:gd name="T41" fmla="*/ 80 h 289"/>
                <a:gd name="T42" fmla="*/ 118 w 264"/>
                <a:gd name="T43" fmla="*/ 9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4" h="289">
                  <a:moveTo>
                    <a:pt x="249" y="168"/>
                  </a:moveTo>
                  <a:cubicBezTo>
                    <a:pt x="127" y="15"/>
                    <a:pt x="127" y="15"/>
                    <a:pt x="127" y="15"/>
                  </a:cubicBezTo>
                  <a:cubicBezTo>
                    <a:pt x="120" y="6"/>
                    <a:pt x="108" y="0"/>
                    <a:pt x="9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8"/>
                    <a:pt x="10" y="232"/>
                    <a:pt x="16" y="226"/>
                  </a:cubicBezTo>
                  <a:cubicBezTo>
                    <a:pt x="36" y="207"/>
                    <a:pt x="64" y="195"/>
                    <a:pt x="94" y="195"/>
                  </a:cubicBezTo>
                  <a:cubicBezTo>
                    <a:pt x="150" y="195"/>
                    <a:pt x="197" y="236"/>
                    <a:pt x="206" y="289"/>
                  </a:cubicBezTo>
                  <a:cubicBezTo>
                    <a:pt x="220" y="289"/>
                    <a:pt x="232" y="289"/>
                    <a:pt x="240" y="289"/>
                  </a:cubicBezTo>
                  <a:cubicBezTo>
                    <a:pt x="254" y="287"/>
                    <a:pt x="264" y="276"/>
                    <a:pt x="264" y="262"/>
                  </a:cubicBezTo>
                  <a:cubicBezTo>
                    <a:pt x="264" y="210"/>
                    <a:pt x="264" y="210"/>
                    <a:pt x="264" y="210"/>
                  </a:cubicBezTo>
                  <a:cubicBezTo>
                    <a:pt x="264" y="195"/>
                    <a:pt x="259" y="180"/>
                    <a:pt x="249" y="168"/>
                  </a:cubicBezTo>
                  <a:close/>
                  <a:moveTo>
                    <a:pt x="118" y="98"/>
                  </a:moveTo>
                  <a:cubicBezTo>
                    <a:pt x="62" y="112"/>
                    <a:pt x="62" y="112"/>
                    <a:pt x="62" y="112"/>
                  </a:cubicBezTo>
                  <a:cubicBezTo>
                    <a:pt x="53" y="114"/>
                    <a:pt x="44" y="112"/>
                    <a:pt x="44" y="98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44"/>
                    <a:pt x="48" y="41"/>
                    <a:pt x="65" y="41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6" y="41"/>
                    <a:pt x="93" y="44"/>
                    <a:pt x="97" y="49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30" y="86"/>
                    <a:pt x="126" y="96"/>
                    <a:pt x="118" y="98"/>
                  </a:cubicBezTo>
                  <a:close/>
                </a:path>
              </a:pathLst>
            </a:custGeom>
            <a:grpFill/>
            <a:ln w="28575">
              <a:solidFill>
                <a:srgbClr val="004D9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6" name="Oval 11"/>
            <p:cNvSpPr>
              <a:spLocks noChangeArrowheads="1"/>
            </p:cNvSpPr>
            <p:nvPr/>
          </p:nvSpPr>
          <p:spPr bwMode="auto">
            <a:xfrm>
              <a:off x="9090026" y="12057063"/>
              <a:ext cx="142875" cy="144463"/>
            </a:xfrm>
            <a:prstGeom prst="ellipse">
              <a:avLst/>
            </a:prstGeom>
            <a:grpFill/>
            <a:ln w="28575">
              <a:solidFill>
                <a:srgbClr val="004D9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Oval 12"/>
            <p:cNvSpPr>
              <a:spLocks noChangeArrowheads="1"/>
            </p:cNvSpPr>
            <p:nvPr/>
          </p:nvSpPr>
          <p:spPr bwMode="auto">
            <a:xfrm>
              <a:off x="9512301" y="12058650"/>
              <a:ext cx="144463" cy="144463"/>
            </a:xfrm>
            <a:prstGeom prst="ellipse">
              <a:avLst/>
            </a:prstGeom>
            <a:grpFill/>
            <a:ln w="28575">
              <a:solidFill>
                <a:srgbClr val="004D9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Freeform 13"/>
            <p:cNvSpPr>
              <a:spLocks/>
            </p:cNvSpPr>
            <p:nvPr/>
          </p:nvSpPr>
          <p:spPr bwMode="auto">
            <a:xfrm>
              <a:off x="9017001" y="11750675"/>
              <a:ext cx="442913" cy="361950"/>
            </a:xfrm>
            <a:custGeom>
              <a:avLst/>
              <a:gdLst>
                <a:gd name="T0" fmla="*/ 452 w 492"/>
                <a:gd name="T1" fmla="*/ 0 h 398"/>
                <a:gd name="T2" fmla="*/ 40 w 492"/>
                <a:gd name="T3" fmla="*/ 0 h 398"/>
                <a:gd name="T4" fmla="*/ 0 w 492"/>
                <a:gd name="T5" fmla="*/ 40 h 398"/>
                <a:gd name="T6" fmla="*/ 0 w 492"/>
                <a:gd name="T7" fmla="*/ 375 h 398"/>
                <a:gd name="T8" fmla="*/ 23 w 492"/>
                <a:gd name="T9" fmla="*/ 398 h 398"/>
                <a:gd name="T10" fmla="*/ 45 w 492"/>
                <a:gd name="T11" fmla="*/ 382 h 398"/>
                <a:gd name="T12" fmla="*/ 160 w 492"/>
                <a:gd name="T13" fmla="*/ 296 h 398"/>
                <a:gd name="T14" fmla="*/ 275 w 492"/>
                <a:gd name="T15" fmla="*/ 382 h 398"/>
                <a:gd name="T16" fmla="*/ 297 w 492"/>
                <a:gd name="T17" fmla="*/ 398 h 398"/>
                <a:gd name="T18" fmla="*/ 452 w 492"/>
                <a:gd name="T19" fmla="*/ 398 h 398"/>
                <a:gd name="T20" fmla="*/ 492 w 492"/>
                <a:gd name="T21" fmla="*/ 358 h 398"/>
                <a:gd name="T22" fmla="*/ 492 w 492"/>
                <a:gd name="T23" fmla="*/ 40 h 398"/>
                <a:gd name="T24" fmla="*/ 452 w 492"/>
                <a:gd name="T25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2" h="398">
                  <a:moveTo>
                    <a:pt x="452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375"/>
                    <a:pt x="0" y="375"/>
                    <a:pt x="0" y="375"/>
                  </a:cubicBezTo>
                  <a:cubicBezTo>
                    <a:pt x="0" y="388"/>
                    <a:pt x="10" y="398"/>
                    <a:pt x="23" y="398"/>
                  </a:cubicBezTo>
                  <a:cubicBezTo>
                    <a:pt x="33" y="398"/>
                    <a:pt x="42" y="392"/>
                    <a:pt x="45" y="382"/>
                  </a:cubicBezTo>
                  <a:cubicBezTo>
                    <a:pt x="60" y="332"/>
                    <a:pt x="106" y="296"/>
                    <a:pt x="160" y="296"/>
                  </a:cubicBezTo>
                  <a:cubicBezTo>
                    <a:pt x="214" y="296"/>
                    <a:pt x="260" y="332"/>
                    <a:pt x="275" y="382"/>
                  </a:cubicBezTo>
                  <a:cubicBezTo>
                    <a:pt x="278" y="392"/>
                    <a:pt x="287" y="398"/>
                    <a:pt x="297" y="398"/>
                  </a:cubicBezTo>
                  <a:cubicBezTo>
                    <a:pt x="452" y="398"/>
                    <a:pt x="452" y="398"/>
                    <a:pt x="452" y="398"/>
                  </a:cubicBezTo>
                  <a:cubicBezTo>
                    <a:pt x="474" y="398"/>
                    <a:pt x="492" y="380"/>
                    <a:pt x="492" y="358"/>
                  </a:cubicBezTo>
                  <a:cubicBezTo>
                    <a:pt x="492" y="40"/>
                    <a:pt x="492" y="40"/>
                    <a:pt x="492" y="40"/>
                  </a:cubicBezTo>
                  <a:cubicBezTo>
                    <a:pt x="492" y="18"/>
                    <a:pt x="474" y="0"/>
                    <a:pt x="452" y="0"/>
                  </a:cubicBezTo>
                  <a:close/>
                </a:path>
              </a:pathLst>
            </a:custGeom>
            <a:grpFill/>
            <a:ln w="28575">
              <a:solidFill>
                <a:srgbClr val="004D9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FE361B62-4C50-4B83-826A-E88FCE582DBB}"/>
              </a:ext>
            </a:extLst>
          </p:cNvPr>
          <p:cNvSpPr txBox="1"/>
          <p:nvPr/>
        </p:nvSpPr>
        <p:spPr>
          <a:xfrm>
            <a:off x="15735548" y="5674195"/>
            <a:ext cx="4003981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2500" b="1" dirty="0">
                <a:solidFill>
                  <a:srgbClr val="004D9E"/>
                </a:solidFill>
              </a:rPr>
              <a:t>Легковой автотранспорт </a:t>
            </a:r>
            <a:endParaRPr lang="vi-VN" sz="2500" b="1" dirty="0">
              <a:solidFill>
                <a:srgbClr val="004D9E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CC109F0-A47A-4880-9A41-3E8975388D7F}"/>
              </a:ext>
            </a:extLst>
          </p:cNvPr>
          <p:cNvSpPr txBox="1"/>
          <p:nvPr/>
        </p:nvSpPr>
        <p:spPr>
          <a:xfrm flipH="1">
            <a:off x="11328571" y="10286195"/>
            <a:ext cx="10017730" cy="19236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ru-RU" sz="25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Быстрое оформление сделки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ru-RU" sz="25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Специальные условия от производителей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ru-RU" sz="25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Минимальный пакет документов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ru-RU" sz="25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Возможность досрочного выкупа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ru-RU" sz="25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Различные варианты графиков лизинговых платежей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4FC7DA3-EE70-4363-AF80-D2D4B0737230}"/>
              </a:ext>
            </a:extLst>
          </p:cNvPr>
          <p:cNvSpPr txBox="1"/>
          <p:nvPr/>
        </p:nvSpPr>
        <p:spPr>
          <a:xfrm>
            <a:off x="15695048" y="6898991"/>
            <a:ext cx="6947671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2500" b="1" dirty="0">
                <a:solidFill>
                  <a:srgbClr val="004D9E"/>
                </a:solidFill>
              </a:rPr>
              <a:t>Коммерческий транспорт и микроавтобусы</a:t>
            </a:r>
            <a:endParaRPr lang="vi-VN" sz="2500" b="1" dirty="0">
              <a:solidFill>
                <a:srgbClr val="004D9E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5E56141-6068-473F-946E-4686A68EED52}"/>
              </a:ext>
            </a:extLst>
          </p:cNvPr>
          <p:cNvSpPr txBox="1"/>
          <p:nvPr/>
        </p:nvSpPr>
        <p:spPr>
          <a:xfrm>
            <a:off x="13277801" y="5151921"/>
            <a:ext cx="119553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0" b="1" dirty="0">
                <a:solidFill>
                  <a:schemeClr val="accent3"/>
                </a:solidFill>
              </a:rPr>
              <a:t>0</a:t>
            </a:r>
            <a:r>
              <a:rPr lang="ru-RU" sz="5000" b="1" dirty="0">
                <a:solidFill>
                  <a:schemeClr val="accent3"/>
                </a:solidFill>
              </a:rPr>
              <a:t>%</a:t>
            </a:r>
            <a:endParaRPr lang="vi-VN" sz="5000" b="1" dirty="0">
              <a:solidFill>
                <a:schemeClr val="accent3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409A581-B174-40BE-98C6-C96E09DDEA41}"/>
              </a:ext>
            </a:extLst>
          </p:cNvPr>
          <p:cNvSpPr txBox="1"/>
          <p:nvPr/>
        </p:nvSpPr>
        <p:spPr>
          <a:xfrm>
            <a:off x="11342657" y="5711273"/>
            <a:ext cx="186691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3000" b="1" dirty="0">
                <a:solidFill>
                  <a:schemeClr val="accent3"/>
                </a:solidFill>
              </a:rPr>
              <a:t>Аванс от</a:t>
            </a:r>
            <a:endParaRPr lang="vi-VN" sz="3000" b="1" dirty="0">
              <a:solidFill>
                <a:schemeClr val="accent3"/>
              </a:solidFill>
            </a:endParaRPr>
          </a:p>
        </p:txBody>
      </p:sp>
      <p:cxnSp>
        <p:nvCxnSpPr>
          <p:cNvPr id="46" name="Straight Connector 19">
            <a:extLst>
              <a:ext uri="{FF2B5EF4-FFF2-40B4-BE49-F238E27FC236}">
                <a16:creationId xmlns:a16="http://schemas.microsoft.com/office/drawing/2014/main" id="{502662BA-F682-4B16-A502-C4C1E54264AD}"/>
              </a:ext>
            </a:extLst>
          </p:cNvPr>
          <p:cNvCxnSpPr/>
          <p:nvPr/>
        </p:nvCxnSpPr>
        <p:spPr>
          <a:xfrm>
            <a:off x="15252780" y="6424721"/>
            <a:ext cx="0" cy="1006664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D1367DBE-3EE9-4BC2-BC10-A3436ADA4509}"/>
              </a:ext>
            </a:extLst>
          </p:cNvPr>
          <p:cNvSpPr txBox="1"/>
          <p:nvPr/>
        </p:nvSpPr>
        <p:spPr>
          <a:xfrm>
            <a:off x="11342657" y="6876028"/>
            <a:ext cx="186691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3000" b="1" dirty="0">
                <a:solidFill>
                  <a:schemeClr val="accent3"/>
                </a:solidFill>
              </a:rPr>
              <a:t>Аванс от</a:t>
            </a:r>
            <a:endParaRPr lang="vi-VN" sz="3000" b="1" dirty="0">
              <a:solidFill>
                <a:schemeClr val="accent3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D792EF3-213F-4369-A33F-0F30D7DA1A11}"/>
              </a:ext>
            </a:extLst>
          </p:cNvPr>
          <p:cNvSpPr txBox="1"/>
          <p:nvPr/>
        </p:nvSpPr>
        <p:spPr>
          <a:xfrm>
            <a:off x="15695048" y="8048944"/>
            <a:ext cx="3196131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2500" b="1" dirty="0">
                <a:solidFill>
                  <a:srgbClr val="004D9E"/>
                </a:solidFill>
              </a:rPr>
              <a:t>Грузовой транспорт</a:t>
            </a:r>
            <a:endParaRPr lang="vi-VN" sz="2500" b="1" dirty="0">
              <a:solidFill>
                <a:srgbClr val="004D9E"/>
              </a:solidFill>
            </a:endParaRPr>
          </a:p>
        </p:txBody>
      </p:sp>
      <p:cxnSp>
        <p:nvCxnSpPr>
          <p:cNvPr id="50" name="Straight Connector 19">
            <a:extLst>
              <a:ext uri="{FF2B5EF4-FFF2-40B4-BE49-F238E27FC236}">
                <a16:creationId xmlns:a16="http://schemas.microsoft.com/office/drawing/2014/main" id="{E2A1AEF3-BAB0-4367-842B-E2C79B3E7C15}"/>
              </a:ext>
            </a:extLst>
          </p:cNvPr>
          <p:cNvCxnSpPr/>
          <p:nvPr/>
        </p:nvCxnSpPr>
        <p:spPr>
          <a:xfrm>
            <a:off x="15252780" y="7574466"/>
            <a:ext cx="0" cy="1006664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D2C5676D-50C2-4717-9646-51AC00E6A9C6}"/>
              </a:ext>
            </a:extLst>
          </p:cNvPr>
          <p:cNvSpPr txBox="1"/>
          <p:nvPr/>
        </p:nvSpPr>
        <p:spPr>
          <a:xfrm>
            <a:off x="11342657" y="8044823"/>
            <a:ext cx="186691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3000" b="1" dirty="0">
                <a:solidFill>
                  <a:schemeClr val="accent3"/>
                </a:solidFill>
              </a:rPr>
              <a:t>Аванс от</a:t>
            </a:r>
            <a:endParaRPr lang="vi-VN" sz="3000" b="1" dirty="0">
              <a:solidFill>
                <a:schemeClr val="accent3"/>
              </a:solidFill>
            </a:endParaRPr>
          </a:p>
        </p:txBody>
      </p:sp>
      <p:cxnSp>
        <p:nvCxnSpPr>
          <p:cNvPr id="52" name="Straight Connector 19">
            <a:extLst>
              <a:ext uri="{FF2B5EF4-FFF2-40B4-BE49-F238E27FC236}">
                <a16:creationId xmlns:a16="http://schemas.microsoft.com/office/drawing/2014/main" id="{EBE4E3F0-0C9F-4107-867B-2D21472593B0}"/>
              </a:ext>
            </a:extLst>
          </p:cNvPr>
          <p:cNvCxnSpPr/>
          <p:nvPr/>
        </p:nvCxnSpPr>
        <p:spPr>
          <a:xfrm>
            <a:off x="15252780" y="5249870"/>
            <a:ext cx="0" cy="1006664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2D70DCFB-F3E5-4C7E-BA08-93BECECBCFC8}"/>
              </a:ext>
            </a:extLst>
          </p:cNvPr>
          <p:cNvSpPr txBox="1"/>
          <p:nvPr/>
        </p:nvSpPr>
        <p:spPr>
          <a:xfrm>
            <a:off x="15695048" y="9232102"/>
            <a:ext cx="3905749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2500" b="1" dirty="0">
                <a:solidFill>
                  <a:srgbClr val="004D9E"/>
                </a:solidFill>
              </a:rPr>
              <a:t>Пассажирские автобусы</a:t>
            </a:r>
            <a:endParaRPr lang="vi-VN" sz="2500" b="1" dirty="0">
              <a:solidFill>
                <a:srgbClr val="004D9E"/>
              </a:solidFill>
            </a:endParaRPr>
          </a:p>
        </p:txBody>
      </p:sp>
      <p:cxnSp>
        <p:nvCxnSpPr>
          <p:cNvPr id="55" name="Straight Connector 19">
            <a:extLst>
              <a:ext uri="{FF2B5EF4-FFF2-40B4-BE49-F238E27FC236}">
                <a16:creationId xmlns:a16="http://schemas.microsoft.com/office/drawing/2014/main" id="{BB564A4E-6614-4D9C-9687-3AA6481E77E3}"/>
              </a:ext>
            </a:extLst>
          </p:cNvPr>
          <p:cNvCxnSpPr/>
          <p:nvPr/>
        </p:nvCxnSpPr>
        <p:spPr>
          <a:xfrm>
            <a:off x="15252780" y="8795591"/>
            <a:ext cx="0" cy="1006664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DC3894F5-C3E6-4B00-B4D2-9EE5108AE4FE}"/>
              </a:ext>
            </a:extLst>
          </p:cNvPr>
          <p:cNvSpPr txBox="1"/>
          <p:nvPr/>
        </p:nvSpPr>
        <p:spPr>
          <a:xfrm>
            <a:off x="13091191" y="8706596"/>
            <a:ext cx="202224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0" b="1" spc="-300" dirty="0">
                <a:solidFill>
                  <a:schemeClr val="accent3"/>
                </a:solidFill>
              </a:rPr>
              <a:t> 5</a:t>
            </a:r>
            <a:r>
              <a:rPr lang="ru-RU" sz="5000" b="1" dirty="0">
                <a:solidFill>
                  <a:schemeClr val="accent3"/>
                </a:solidFill>
              </a:rPr>
              <a:t>%</a:t>
            </a:r>
            <a:endParaRPr lang="vi-VN" sz="5000" b="1" dirty="0">
              <a:solidFill>
                <a:schemeClr val="accent3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F584674-D4BD-4FB8-8B57-691657F23835}"/>
              </a:ext>
            </a:extLst>
          </p:cNvPr>
          <p:cNvSpPr txBox="1"/>
          <p:nvPr/>
        </p:nvSpPr>
        <p:spPr>
          <a:xfrm>
            <a:off x="11342657" y="9265948"/>
            <a:ext cx="186691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ru-RU" sz="3000" b="1" dirty="0">
                <a:solidFill>
                  <a:schemeClr val="accent3"/>
                </a:solidFill>
              </a:rPr>
              <a:t>Аванс от</a:t>
            </a:r>
            <a:endParaRPr lang="vi-VN" sz="3000" b="1" dirty="0">
              <a:solidFill>
                <a:schemeClr val="accent3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4461766-999D-4C4A-9CA4-E45C6F5AE996}"/>
              </a:ext>
            </a:extLst>
          </p:cNvPr>
          <p:cNvSpPr txBox="1"/>
          <p:nvPr/>
        </p:nvSpPr>
        <p:spPr>
          <a:xfrm>
            <a:off x="13277801" y="6308754"/>
            <a:ext cx="119553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0" b="1" dirty="0">
                <a:solidFill>
                  <a:schemeClr val="accent3"/>
                </a:solidFill>
              </a:rPr>
              <a:t>0</a:t>
            </a:r>
            <a:r>
              <a:rPr lang="ru-RU" sz="5000" b="1" dirty="0">
                <a:solidFill>
                  <a:schemeClr val="accent3"/>
                </a:solidFill>
              </a:rPr>
              <a:t>%</a:t>
            </a:r>
            <a:endParaRPr lang="vi-VN" sz="5000" b="1" dirty="0">
              <a:solidFill>
                <a:schemeClr val="accent3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A432D50-FEA2-4411-B6D1-4884B9B911D9}"/>
              </a:ext>
            </a:extLst>
          </p:cNvPr>
          <p:cNvSpPr txBox="1"/>
          <p:nvPr/>
        </p:nvSpPr>
        <p:spPr>
          <a:xfrm>
            <a:off x="13277801" y="7505791"/>
            <a:ext cx="119553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0" b="1" dirty="0">
                <a:solidFill>
                  <a:schemeClr val="accent3"/>
                </a:solidFill>
              </a:rPr>
              <a:t>0</a:t>
            </a:r>
            <a:r>
              <a:rPr lang="ru-RU" sz="5000" b="1" dirty="0">
                <a:solidFill>
                  <a:schemeClr val="accent3"/>
                </a:solidFill>
              </a:rPr>
              <a:t>%</a:t>
            </a:r>
            <a:endParaRPr lang="vi-VN" sz="5000" b="1" dirty="0">
              <a:solidFill>
                <a:schemeClr val="accent3"/>
              </a:solidFill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9DEFA98-0B2D-4C96-AC06-1D1464ECE1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2" y="11718915"/>
            <a:ext cx="3412043" cy="151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00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742610" cy="13716000"/>
          </a:xfrm>
        </p:spPr>
      </p:pic>
      <p:sp>
        <p:nvSpPr>
          <p:cNvPr id="113" name="Прямоугольник 112"/>
          <p:cNvSpPr/>
          <p:nvPr/>
        </p:nvSpPr>
        <p:spPr>
          <a:xfrm>
            <a:off x="0" y="0"/>
            <a:ext cx="3763642" cy="13716000"/>
          </a:xfrm>
          <a:prstGeom prst="rect">
            <a:avLst/>
          </a:prstGeom>
          <a:gradFill flip="none" rotWithShape="1">
            <a:gsLst>
              <a:gs pos="0">
                <a:srgbClr val="004D9E">
                  <a:alpha val="50000"/>
                </a:srgbClr>
              </a:gs>
              <a:gs pos="50000">
                <a:srgbClr val="004D9E">
                  <a:alpha val="20000"/>
                </a:srgbClr>
              </a:gs>
              <a:gs pos="100000">
                <a:srgbClr val="004D9E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1EFF73-214F-4982-81CD-A2E15DBDC4DD}"/>
              </a:ext>
            </a:extLst>
          </p:cNvPr>
          <p:cNvSpPr/>
          <p:nvPr/>
        </p:nvSpPr>
        <p:spPr>
          <a:xfrm>
            <a:off x="9742610" y="1063691"/>
            <a:ext cx="11031414" cy="2530836"/>
          </a:xfrm>
          <a:prstGeom prst="rect">
            <a:avLst/>
          </a:prstGeom>
          <a:solidFill>
            <a:schemeClr val="tx2">
              <a:lumMod val="20000"/>
              <a:lumOff val="8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281C87-7803-40E9-849E-A69A560CE76F}"/>
              </a:ext>
            </a:extLst>
          </p:cNvPr>
          <p:cNvSpPr txBox="1"/>
          <p:nvPr/>
        </p:nvSpPr>
        <p:spPr>
          <a:xfrm>
            <a:off x="11328572" y="1560349"/>
            <a:ext cx="9742610" cy="18044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7000"/>
              </a:lnSpc>
            </a:pPr>
            <a:r>
              <a:rPr lang="ru-RU" sz="8000" b="1" dirty="0"/>
              <a:t>Лизинг </a:t>
            </a:r>
            <a:r>
              <a:rPr lang="ru-RU" sz="8000" b="1" dirty="0">
                <a:solidFill>
                  <a:srgbClr val="004D9E"/>
                </a:solidFill>
              </a:rPr>
              <a:t>оборудования</a:t>
            </a:r>
            <a:endParaRPr lang="vi-VN" sz="8000" b="1" dirty="0">
              <a:solidFill>
                <a:srgbClr val="004D9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D27B64-417A-419C-9CFC-F187DA95DEA5}"/>
              </a:ext>
            </a:extLst>
          </p:cNvPr>
          <p:cNvSpPr/>
          <p:nvPr/>
        </p:nvSpPr>
        <p:spPr>
          <a:xfrm>
            <a:off x="6049841" y="1063692"/>
            <a:ext cx="3692771" cy="25308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667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16FF3BD-5CCA-47A0-90AB-5EA91E5EDB7C}"/>
              </a:ext>
            </a:extLst>
          </p:cNvPr>
          <p:cNvSpPr txBox="1"/>
          <p:nvPr/>
        </p:nvSpPr>
        <p:spPr>
          <a:xfrm>
            <a:off x="11328573" y="4533510"/>
            <a:ext cx="5112553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500" b="1" dirty="0">
                <a:solidFill>
                  <a:srgbClr val="004D9E"/>
                </a:solidFill>
              </a:rPr>
              <a:t>Основные условия программы: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1A60FA-A234-47A4-A559-A5DF6F3FFD0F}"/>
              </a:ext>
            </a:extLst>
          </p:cNvPr>
          <p:cNvSpPr txBox="1"/>
          <p:nvPr/>
        </p:nvSpPr>
        <p:spPr>
          <a:xfrm flipH="1">
            <a:off x="11328573" y="5158224"/>
            <a:ext cx="5112553" cy="22442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ea typeface="Lato Medium" panose="020F0502020204030203" pitchFamily="34" charset="0"/>
                <a:cs typeface="Poppins Medium" panose="00000600000000000000" pitchFamily="2" charset="0"/>
              </a:rPr>
              <a:t>Аванс от </a:t>
            </a:r>
            <a:r>
              <a:rPr lang="en-US" sz="1900" b="1" dirty="0">
                <a:ea typeface="Lato Medium" panose="020F0502020204030203" pitchFamily="34" charset="0"/>
                <a:cs typeface="Poppins Medium" panose="00000600000000000000" pitchFamily="2" charset="0"/>
              </a:rPr>
              <a:t>5</a:t>
            </a:r>
            <a:r>
              <a:rPr lang="ru-RU" sz="1900" b="1" dirty="0">
                <a:ea typeface="Lato Medium" panose="020F0502020204030203" pitchFamily="34" charset="0"/>
                <a:cs typeface="Poppins Medium" panose="00000600000000000000" pitchFamily="2" charset="0"/>
              </a:rPr>
              <a:t>%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ea typeface="Lato Medium" panose="020F0502020204030203" pitchFamily="34" charset="0"/>
                <a:cs typeface="Poppins Medium" panose="00000600000000000000" pitchFamily="2" charset="0"/>
              </a:rPr>
              <a:t>Новое оборудование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ea typeface="Lato Medium" panose="020F0502020204030203" pitchFamily="34" charset="0"/>
                <a:cs typeface="Poppins Medium" panose="00000600000000000000" pitchFamily="2" charset="0"/>
              </a:rPr>
              <a:t>Срок лизинга до 60 месяцев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ea typeface="Lato Medium" panose="020F0502020204030203" pitchFamily="34" charset="0"/>
                <a:cs typeface="Poppins Medium" panose="00000600000000000000" pitchFamily="2" charset="0"/>
              </a:rPr>
              <a:t>Возможность досрочного выкупа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ea typeface="Lato Medium" panose="020F0502020204030203" pitchFamily="34" charset="0"/>
                <a:cs typeface="Poppins Medium" panose="00000600000000000000" pitchFamily="2" charset="0"/>
              </a:rPr>
              <a:t>Минимальный пакет документов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ea typeface="Lato Medium" panose="020F0502020204030203" pitchFamily="34" charset="0"/>
                <a:cs typeface="Poppins Medium" panose="00000600000000000000" pitchFamily="2" charset="0"/>
              </a:rPr>
              <a:t>Срок регистрации лизингополучателя </a:t>
            </a:r>
            <a:br>
              <a:rPr lang="ru-RU" sz="1900" b="1" dirty="0">
                <a:ea typeface="Lato Medium" panose="020F0502020204030203" pitchFamily="34" charset="0"/>
                <a:cs typeface="Poppins Medium" panose="00000600000000000000" pitchFamily="2" charset="0"/>
              </a:rPr>
            </a:br>
            <a:r>
              <a:rPr lang="ru-RU" sz="1900" b="1" dirty="0">
                <a:ea typeface="Lato Medium" panose="020F0502020204030203" pitchFamily="34" charset="0"/>
                <a:cs typeface="Poppins Medium" panose="00000600000000000000" pitchFamily="2" charset="0"/>
              </a:rPr>
              <a:t>от 12 месяцев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16FF3BD-5CCA-47A0-90AB-5EA91E5EDB7C}"/>
              </a:ext>
            </a:extLst>
          </p:cNvPr>
          <p:cNvSpPr txBox="1"/>
          <p:nvPr/>
        </p:nvSpPr>
        <p:spPr>
          <a:xfrm>
            <a:off x="11328571" y="8434505"/>
            <a:ext cx="3115212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500" b="1" dirty="0">
                <a:solidFill>
                  <a:srgbClr val="004D9E"/>
                </a:solidFill>
              </a:rPr>
              <a:t>Возьмите в лизинг: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71A60FA-A234-47A4-A559-A5DF6F3FFD0F}"/>
              </a:ext>
            </a:extLst>
          </p:cNvPr>
          <p:cNvSpPr txBox="1"/>
          <p:nvPr/>
        </p:nvSpPr>
        <p:spPr>
          <a:xfrm flipH="1">
            <a:off x="11328571" y="8989804"/>
            <a:ext cx="5706988" cy="38472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Авторемонтное и </a:t>
            </a:r>
            <a:r>
              <a:rPr lang="ru-RU" sz="1900" b="1" dirty="0" err="1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автосервисное</a:t>
            </a: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 оборудования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Горное и геологоразведочное оборудование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Деревообрабатывающее оборудование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Лесозаготовительное оборудование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Машиностроительное оборудование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Металлообрабатывающее оборудование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Металлургическое оборудование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Оборудование для ЖКХ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Оборудование для производства бумаги 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и картона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71A60FA-A234-47A4-A559-A5DF6F3FFD0F}"/>
              </a:ext>
            </a:extLst>
          </p:cNvPr>
          <p:cNvSpPr txBox="1"/>
          <p:nvPr/>
        </p:nvSpPr>
        <p:spPr>
          <a:xfrm flipH="1">
            <a:off x="17180386" y="8989804"/>
            <a:ext cx="5706988" cy="38472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Оборудование для производства </a:t>
            </a:r>
            <a:b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</a:b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и обработки стекла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Оборудование для производства пластиковых и пластмассовых изделий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Оборудование для производства строительной техники и стройматериалов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Оборудование для сельского хозяйства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Оборудование для строительства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Полиграфическое оборудование для упаковки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Химическое оборудование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Энергетическое оборудование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16FF3BD-5CCA-47A0-90AB-5EA91E5EDB7C}"/>
              </a:ext>
            </a:extLst>
          </p:cNvPr>
          <p:cNvSpPr txBox="1"/>
          <p:nvPr/>
        </p:nvSpPr>
        <p:spPr>
          <a:xfrm>
            <a:off x="17230602" y="4533510"/>
            <a:ext cx="3506922" cy="3847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2500" b="1" dirty="0">
                <a:solidFill>
                  <a:srgbClr val="004D9E"/>
                </a:solidFill>
              </a:rPr>
              <a:t>Перечень документов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71A60FA-A234-47A4-A559-A5DF6F3FFD0F}"/>
              </a:ext>
            </a:extLst>
          </p:cNvPr>
          <p:cNvSpPr txBox="1"/>
          <p:nvPr/>
        </p:nvSpPr>
        <p:spPr>
          <a:xfrm flipH="1">
            <a:off x="17230604" y="5158226"/>
            <a:ext cx="5112553" cy="2564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Анкета клиента и заявка на лизинг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Устав (с изменениями)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Подтверждение полномочий руководителя: протокол о назначении, </a:t>
            </a:r>
            <a:b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</a:b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паспорт, протокол одобрения сделки при необходимости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Бухгалтерский баланс 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accent2"/>
                </a:solidFill>
                <a:ea typeface="Lato Medium" panose="020F0502020204030203" pitchFamily="34" charset="0"/>
                <a:cs typeface="Poppins Medium" panose="00000600000000000000" pitchFamily="2" charset="0"/>
              </a:rPr>
              <a:t>Отчёт о финансовых результатах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7692773" y="13051792"/>
            <a:ext cx="6491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3"/>
                </a:solidFill>
              </a:rPr>
              <a:t>*Все документы предоставляются в копиях заверенных клиентом.</a:t>
            </a:r>
          </a:p>
        </p:txBody>
      </p:sp>
      <p:grpSp>
        <p:nvGrpSpPr>
          <p:cNvPr id="92" name="Группа 91"/>
          <p:cNvGrpSpPr/>
          <p:nvPr/>
        </p:nvGrpSpPr>
        <p:grpSpPr>
          <a:xfrm>
            <a:off x="0" y="12058096"/>
            <a:ext cx="559837" cy="1657904"/>
            <a:chOff x="0" y="12058096"/>
            <a:chExt cx="559837" cy="1657904"/>
          </a:xfrm>
        </p:grpSpPr>
        <p:sp>
          <p:nvSpPr>
            <p:cNvPr id="93" name="Прямоугольник 92"/>
            <p:cNvSpPr/>
            <p:nvPr/>
          </p:nvSpPr>
          <p:spPr>
            <a:xfrm>
              <a:off x="0" y="12887048"/>
              <a:ext cx="559837" cy="828952"/>
            </a:xfrm>
            <a:prstGeom prst="rect">
              <a:avLst/>
            </a:prstGeom>
            <a:solidFill>
              <a:srgbClr val="004D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0" y="12058096"/>
              <a:ext cx="559837" cy="828952"/>
            </a:xfrm>
            <a:prstGeom prst="rect">
              <a:avLst/>
            </a:prstGeom>
            <a:solidFill>
              <a:srgbClr val="94C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7171468" y="1871465"/>
            <a:ext cx="1449515" cy="915288"/>
            <a:chOff x="11355388" y="11799888"/>
            <a:chExt cx="615950" cy="388938"/>
          </a:xfrm>
          <a:noFill/>
        </p:grpSpPr>
        <p:sp>
          <p:nvSpPr>
            <p:cNvPr id="111" name="Freeform 22"/>
            <p:cNvSpPr>
              <a:spLocks/>
            </p:cNvSpPr>
            <p:nvPr/>
          </p:nvSpPr>
          <p:spPr bwMode="auto">
            <a:xfrm>
              <a:off x="11355388" y="12022138"/>
              <a:ext cx="615950" cy="166688"/>
            </a:xfrm>
            <a:custGeom>
              <a:avLst/>
              <a:gdLst>
                <a:gd name="T0" fmla="*/ 676 w 684"/>
                <a:gd name="T1" fmla="*/ 0 h 184"/>
                <a:gd name="T2" fmla="*/ 548 w 684"/>
                <a:gd name="T3" fmla="*/ 0 h 184"/>
                <a:gd name="T4" fmla="*/ 8 w 684"/>
                <a:gd name="T5" fmla="*/ 0 h 184"/>
                <a:gd name="T6" fmla="*/ 0 w 684"/>
                <a:gd name="T7" fmla="*/ 8 h 184"/>
                <a:gd name="T8" fmla="*/ 0 w 684"/>
                <a:gd name="T9" fmla="*/ 24 h 184"/>
                <a:gd name="T10" fmla="*/ 0 w 684"/>
                <a:gd name="T11" fmla="*/ 72 h 184"/>
                <a:gd name="T12" fmla="*/ 0 w 684"/>
                <a:gd name="T13" fmla="*/ 144 h 184"/>
                <a:gd name="T14" fmla="*/ 40 w 684"/>
                <a:gd name="T15" fmla="*/ 184 h 184"/>
                <a:gd name="T16" fmla="*/ 284 w 684"/>
                <a:gd name="T17" fmla="*/ 184 h 184"/>
                <a:gd name="T18" fmla="*/ 324 w 684"/>
                <a:gd name="T19" fmla="*/ 144 h 184"/>
                <a:gd name="T20" fmla="*/ 324 w 684"/>
                <a:gd name="T21" fmla="*/ 72 h 184"/>
                <a:gd name="T22" fmla="*/ 548 w 684"/>
                <a:gd name="T23" fmla="*/ 72 h 184"/>
                <a:gd name="T24" fmla="*/ 548 w 684"/>
                <a:gd name="T25" fmla="*/ 144 h 184"/>
                <a:gd name="T26" fmla="*/ 588 w 684"/>
                <a:gd name="T27" fmla="*/ 184 h 184"/>
                <a:gd name="T28" fmla="*/ 644 w 684"/>
                <a:gd name="T29" fmla="*/ 184 h 184"/>
                <a:gd name="T30" fmla="*/ 684 w 684"/>
                <a:gd name="T31" fmla="*/ 144 h 184"/>
                <a:gd name="T32" fmla="*/ 684 w 684"/>
                <a:gd name="T33" fmla="*/ 72 h 184"/>
                <a:gd name="T34" fmla="*/ 684 w 684"/>
                <a:gd name="T35" fmla="*/ 8 h 184"/>
                <a:gd name="T36" fmla="*/ 676 w 684"/>
                <a:gd name="T3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4" h="184">
                  <a:moveTo>
                    <a:pt x="676" y="0"/>
                  </a:moveTo>
                  <a:cubicBezTo>
                    <a:pt x="548" y="0"/>
                    <a:pt x="548" y="0"/>
                    <a:pt x="54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166"/>
                    <a:pt x="18" y="184"/>
                    <a:pt x="40" y="184"/>
                  </a:cubicBezTo>
                  <a:cubicBezTo>
                    <a:pt x="284" y="184"/>
                    <a:pt x="284" y="184"/>
                    <a:pt x="284" y="184"/>
                  </a:cubicBezTo>
                  <a:cubicBezTo>
                    <a:pt x="306" y="184"/>
                    <a:pt x="324" y="166"/>
                    <a:pt x="324" y="144"/>
                  </a:cubicBezTo>
                  <a:cubicBezTo>
                    <a:pt x="324" y="72"/>
                    <a:pt x="324" y="72"/>
                    <a:pt x="324" y="72"/>
                  </a:cubicBezTo>
                  <a:cubicBezTo>
                    <a:pt x="548" y="72"/>
                    <a:pt x="548" y="72"/>
                    <a:pt x="548" y="72"/>
                  </a:cubicBezTo>
                  <a:cubicBezTo>
                    <a:pt x="548" y="144"/>
                    <a:pt x="548" y="144"/>
                    <a:pt x="548" y="144"/>
                  </a:cubicBezTo>
                  <a:cubicBezTo>
                    <a:pt x="548" y="166"/>
                    <a:pt x="566" y="184"/>
                    <a:pt x="588" y="184"/>
                  </a:cubicBezTo>
                  <a:cubicBezTo>
                    <a:pt x="644" y="184"/>
                    <a:pt x="644" y="184"/>
                    <a:pt x="644" y="184"/>
                  </a:cubicBezTo>
                  <a:cubicBezTo>
                    <a:pt x="666" y="184"/>
                    <a:pt x="684" y="166"/>
                    <a:pt x="684" y="144"/>
                  </a:cubicBezTo>
                  <a:cubicBezTo>
                    <a:pt x="684" y="72"/>
                    <a:pt x="684" y="72"/>
                    <a:pt x="684" y="72"/>
                  </a:cubicBezTo>
                  <a:cubicBezTo>
                    <a:pt x="684" y="8"/>
                    <a:pt x="684" y="8"/>
                    <a:pt x="684" y="8"/>
                  </a:cubicBezTo>
                  <a:cubicBezTo>
                    <a:pt x="684" y="4"/>
                    <a:pt x="680" y="0"/>
                    <a:pt x="676" y="0"/>
                  </a:cubicBezTo>
                  <a:close/>
                </a:path>
              </a:pathLst>
            </a:custGeom>
            <a:grpFill/>
            <a:ln w="28575">
              <a:solidFill>
                <a:srgbClr val="004D9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" name="Freeform 23"/>
            <p:cNvSpPr>
              <a:spLocks/>
            </p:cNvSpPr>
            <p:nvPr/>
          </p:nvSpPr>
          <p:spPr bwMode="auto">
            <a:xfrm>
              <a:off x="11355388" y="11799888"/>
              <a:ext cx="615950" cy="188913"/>
            </a:xfrm>
            <a:custGeom>
              <a:avLst/>
              <a:gdLst>
                <a:gd name="T0" fmla="*/ 644 w 684"/>
                <a:gd name="T1" fmla="*/ 88 h 208"/>
                <a:gd name="T2" fmla="*/ 684 w 684"/>
                <a:gd name="T3" fmla="*/ 48 h 208"/>
                <a:gd name="T4" fmla="*/ 684 w 684"/>
                <a:gd name="T5" fmla="*/ 40 h 208"/>
                <a:gd name="T6" fmla="*/ 644 w 684"/>
                <a:gd name="T7" fmla="*/ 0 h 208"/>
                <a:gd name="T8" fmla="*/ 477 w 684"/>
                <a:gd name="T9" fmla="*/ 0 h 208"/>
                <a:gd name="T10" fmla="*/ 445 w 684"/>
                <a:gd name="T11" fmla="*/ 9 h 208"/>
                <a:gd name="T12" fmla="*/ 410 w 684"/>
                <a:gd name="T13" fmla="*/ 30 h 208"/>
                <a:gd name="T14" fmla="*/ 410 w 684"/>
                <a:gd name="T15" fmla="*/ 58 h 208"/>
                <a:gd name="T16" fmla="*/ 445 w 684"/>
                <a:gd name="T17" fmla="*/ 79 h 208"/>
                <a:gd name="T18" fmla="*/ 477 w 684"/>
                <a:gd name="T19" fmla="*/ 88 h 208"/>
                <a:gd name="T20" fmla="*/ 504 w 684"/>
                <a:gd name="T21" fmla="*/ 88 h 208"/>
                <a:gd name="T22" fmla="*/ 504 w 684"/>
                <a:gd name="T23" fmla="*/ 140 h 208"/>
                <a:gd name="T24" fmla="*/ 300 w 684"/>
                <a:gd name="T25" fmla="*/ 140 h 208"/>
                <a:gd name="T26" fmla="*/ 300 w 684"/>
                <a:gd name="T27" fmla="*/ 65 h 208"/>
                <a:gd name="T28" fmla="*/ 282 w 684"/>
                <a:gd name="T29" fmla="*/ 44 h 208"/>
                <a:gd name="T30" fmla="*/ 260 w 684"/>
                <a:gd name="T31" fmla="*/ 64 h 208"/>
                <a:gd name="T32" fmla="*/ 260 w 684"/>
                <a:gd name="T33" fmla="*/ 140 h 208"/>
                <a:gd name="T34" fmla="*/ 210 w 684"/>
                <a:gd name="T35" fmla="*/ 140 h 208"/>
                <a:gd name="T36" fmla="*/ 210 w 684"/>
                <a:gd name="T37" fmla="*/ 40 h 208"/>
                <a:gd name="T38" fmla="*/ 170 w 684"/>
                <a:gd name="T39" fmla="*/ 0 h 208"/>
                <a:gd name="T40" fmla="*/ 40 w 684"/>
                <a:gd name="T41" fmla="*/ 0 h 208"/>
                <a:gd name="T42" fmla="*/ 0 w 684"/>
                <a:gd name="T43" fmla="*/ 40 h 208"/>
                <a:gd name="T44" fmla="*/ 0 w 684"/>
                <a:gd name="T45" fmla="*/ 140 h 208"/>
                <a:gd name="T46" fmla="*/ 0 w 684"/>
                <a:gd name="T47" fmla="*/ 200 h 208"/>
                <a:gd name="T48" fmla="*/ 8 w 684"/>
                <a:gd name="T49" fmla="*/ 208 h 208"/>
                <a:gd name="T50" fmla="*/ 210 w 684"/>
                <a:gd name="T51" fmla="*/ 208 h 208"/>
                <a:gd name="T52" fmla="*/ 504 w 684"/>
                <a:gd name="T53" fmla="*/ 208 h 208"/>
                <a:gd name="T54" fmla="*/ 640 w 684"/>
                <a:gd name="T55" fmla="*/ 208 h 208"/>
                <a:gd name="T56" fmla="*/ 676 w 684"/>
                <a:gd name="T57" fmla="*/ 208 h 208"/>
                <a:gd name="T58" fmla="*/ 684 w 684"/>
                <a:gd name="T59" fmla="*/ 200 h 208"/>
                <a:gd name="T60" fmla="*/ 684 w 684"/>
                <a:gd name="T61" fmla="*/ 160 h 208"/>
                <a:gd name="T62" fmla="*/ 664 w 684"/>
                <a:gd name="T63" fmla="*/ 140 h 208"/>
                <a:gd name="T64" fmla="*/ 640 w 684"/>
                <a:gd name="T65" fmla="*/ 140 h 208"/>
                <a:gd name="T66" fmla="*/ 640 w 684"/>
                <a:gd name="T67" fmla="*/ 88 h 208"/>
                <a:gd name="T68" fmla="*/ 644 w 684"/>
                <a:gd name="T69" fmla="*/ 8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84" h="208">
                  <a:moveTo>
                    <a:pt x="644" y="88"/>
                  </a:moveTo>
                  <a:cubicBezTo>
                    <a:pt x="666" y="88"/>
                    <a:pt x="684" y="70"/>
                    <a:pt x="684" y="48"/>
                  </a:cubicBezTo>
                  <a:cubicBezTo>
                    <a:pt x="684" y="40"/>
                    <a:pt x="684" y="40"/>
                    <a:pt x="684" y="40"/>
                  </a:cubicBezTo>
                  <a:cubicBezTo>
                    <a:pt x="684" y="18"/>
                    <a:pt x="666" y="0"/>
                    <a:pt x="644" y="0"/>
                  </a:cubicBezTo>
                  <a:cubicBezTo>
                    <a:pt x="477" y="0"/>
                    <a:pt x="477" y="0"/>
                    <a:pt x="477" y="0"/>
                  </a:cubicBezTo>
                  <a:cubicBezTo>
                    <a:pt x="466" y="0"/>
                    <a:pt x="455" y="3"/>
                    <a:pt x="445" y="9"/>
                  </a:cubicBezTo>
                  <a:cubicBezTo>
                    <a:pt x="410" y="30"/>
                    <a:pt x="410" y="30"/>
                    <a:pt x="410" y="30"/>
                  </a:cubicBezTo>
                  <a:cubicBezTo>
                    <a:pt x="400" y="37"/>
                    <a:pt x="400" y="51"/>
                    <a:pt x="410" y="58"/>
                  </a:cubicBezTo>
                  <a:cubicBezTo>
                    <a:pt x="445" y="79"/>
                    <a:pt x="445" y="79"/>
                    <a:pt x="445" y="79"/>
                  </a:cubicBezTo>
                  <a:cubicBezTo>
                    <a:pt x="455" y="85"/>
                    <a:pt x="466" y="88"/>
                    <a:pt x="477" y="88"/>
                  </a:cubicBezTo>
                  <a:cubicBezTo>
                    <a:pt x="504" y="88"/>
                    <a:pt x="504" y="88"/>
                    <a:pt x="504" y="88"/>
                  </a:cubicBezTo>
                  <a:cubicBezTo>
                    <a:pt x="504" y="140"/>
                    <a:pt x="504" y="140"/>
                    <a:pt x="504" y="140"/>
                  </a:cubicBezTo>
                  <a:cubicBezTo>
                    <a:pt x="300" y="140"/>
                    <a:pt x="300" y="140"/>
                    <a:pt x="300" y="140"/>
                  </a:cubicBezTo>
                  <a:cubicBezTo>
                    <a:pt x="300" y="65"/>
                    <a:pt x="300" y="65"/>
                    <a:pt x="300" y="65"/>
                  </a:cubicBezTo>
                  <a:cubicBezTo>
                    <a:pt x="300" y="54"/>
                    <a:pt x="292" y="45"/>
                    <a:pt x="282" y="44"/>
                  </a:cubicBezTo>
                  <a:cubicBezTo>
                    <a:pt x="270" y="43"/>
                    <a:pt x="260" y="52"/>
                    <a:pt x="260" y="64"/>
                  </a:cubicBezTo>
                  <a:cubicBezTo>
                    <a:pt x="260" y="140"/>
                    <a:pt x="260" y="140"/>
                    <a:pt x="260" y="140"/>
                  </a:cubicBezTo>
                  <a:cubicBezTo>
                    <a:pt x="210" y="140"/>
                    <a:pt x="210" y="140"/>
                    <a:pt x="210" y="140"/>
                  </a:cubicBezTo>
                  <a:cubicBezTo>
                    <a:pt x="210" y="40"/>
                    <a:pt x="210" y="40"/>
                    <a:pt x="210" y="40"/>
                  </a:cubicBezTo>
                  <a:cubicBezTo>
                    <a:pt x="210" y="18"/>
                    <a:pt x="192" y="0"/>
                    <a:pt x="17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04"/>
                    <a:pt x="3" y="208"/>
                    <a:pt x="8" y="208"/>
                  </a:cubicBezTo>
                  <a:cubicBezTo>
                    <a:pt x="210" y="208"/>
                    <a:pt x="210" y="208"/>
                    <a:pt x="210" y="208"/>
                  </a:cubicBezTo>
                  <a:cubicBezTo>
                    <a:pt x="504" y="208"/>
                    <a:pt x="504" y="208"/>
                    <a:pt x="504" y="208"/>
                  </a:cubicBezTo>
                  <a:cubicBezTo>
                    <a:pt x="640" y="208"/>
                    <a:pt x="640" y="208"/>
                    <a:pt x="640" y="208"/>
                  </a:cubicBezTo>
                  <a:cubicBezTo>
                    <a:pt x="676" y="208"/>
                    <a:pt x="676" y="208"/>
                    <a:pt x="676" y="208"/>
                  </a:cubicBezTo>
                  <a:cubicBezTo>
                    <a:pt x="680" y="208"/>
                    <a:pt x="684" y="204"/>
                    <a:pt x="684" y="200"/>
                  </a:cubicBezTo>
                  <a:cubicBezTo>
                    <a:pt x="684" y="160"/>
                    <a:pt x="684" y="160"/>
                    <a:pt x="684" y="160"/>
                  </a:cubicBezTo>
                  <a:cubicBezTo>
                    <a:pt x="684" y="149"/>
                    <a:pt x="675" y="140"/>
                    <a:pt x="664" y="140"/>
                  </a:cubicBezTo>
                  <a:cubicBezTo>
                    <a:pt x="640" y="140"/>
                    <a:pt x="640" y="140"/>
                    <a:pt x="640" y="140"/>
                  </a:cubicBezTo>
                  <a:cubicBezTo>
                    <a:pt x="640" y="88"/>
                    <a:pt x="640" y="88"/>
                    <a:pt x="640" y="88"/>
                  </a:cubicBezTo>
                  <a:lnTo>
                    <a:pt x="644" y="88"/>
                  </a:lnTo>
                  <a:close/>
                </a:path>
              </a:pathLst>
            </a:custGeom>
            <a:grpFill/>
            <a:ln w="28575">
              <a:solidFill>
                <a:srgbClr val="004D9E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25" name="Straight Connector 19">
            <a:extLst>
              <a:ext uri="{FF2B5EF4-FFF2-40B4-BE49-F238E27FC236}">
                <a16:creationId xmlns:a16="http://schemas.microsoft.com/office/drawing/2014/main" id="{525C1A4C-B96A-463F-905B-2EA2E7922B16}"/>
              </a:ext>
            </a:extLst>
          </p:cNvPr>
          <p:cNvCxnSpPr/>
          <p:nvPr/>
        </p:nvCxnSpPr>
        <p:spPr>
          <a:xfrm>
            <a:off x="11328571" y="8178062"/>
            <a:ext cx="11382139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A650E39-F259-4692-A021-98582B8541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2" y="11718915"/>
            <a:ext cx="3412043" cy="151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43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rito">
      <a:dk1>
        <a:srgbClr val="393939"/>
      </a:dk1>
      <a:lt1>
        <a:srgbClr val="FDFDFD"/>
      </a:lt1>
      <a:dk2>
        <a:srgbClr val="2A3442"/>
      </a:dk2>
      <a:lt2>
        <a:srgbClr val="E7E6E6"/>
      </a:lt2>
      <a:accent1>
        <a:srgbClr val="595959"/>
      </a:accent1>
      <a:accent2>
        <a:srgbClr val="7F7F7F"/>
      </a:accent2>
      <a:accent3>
        <a:srgbClr val="A5A5A5"/>
      </a:accent3>
      <a:accent4>
        <a:srgbClr val="3A3838"/>
      </a:accent4>
      <a:accent5>
        <a:srgbClr val="3F3F3F"/>
      </a:accent5>
      <a:accent6>
        <a:srgbClr val="3A3838"/>
      </a:accent6>
      <a:hlink>
        <a:srgbClr val="0563C1"/>
      </a:hlink>
      <a:folHlink>
        <a:srgbClr val="954F72"/>
      </a:folHlink>
    </a:clrScheme>
    <a:fontScheme name="Другая 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30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5920</TotalTime>
  <Words>1867</Words>
  <Application>Microsoft Office PowerPoint</Application>
  <PresentationFormat>Произвольный</PresentationFormat>
  <Paragraphs>324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Calibri</vt:lpstr>
      <vt:lpstr>Lato Medium</vt:lpstr>
      <vt:lpstr>Poppins Medium</vt:lpstr>
      <vt:lpstr>Roboto</vt:lpstr>
      <vt:lpstr>Roboto Medium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Tru-la-la</dc:creator>
  <cp:lastModifiedBy>Будасси Нина Александровна</cp:lastModifiedBy>
  <cp:revision>470</cp:revision>
  <dcterms:created xsi:type="dcterms:W3CDTF">2018-08-16T01:39:24Z</dcterms:created>
  <dcterms:modified xsi:type="dcterms:W3CDTF">2022-11-08T13:25:29Z</dcterms:modified>
</cp:coreProperties>
</file>